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Barlow Semi Condensed" panose="00000506000000000000" pitchFamily="2" charset="0"/>
      <p:regular r:id="rId46"/>
      <p:bold r:id="rId47"/>
      <p:italic r:id="rId48"/>
      <p:boldItalic r:id="rId49"/>
    </p:embeddedFont>
    <p:embeddedFont>
      <p:font typeface="Barlow Semi Condensed Medium" panose="00000606000000000000" pitchFamily="2" charset="0"/>
      <p:regular r:id="rId50"/>
      <p:bold r:id="rId51"/>
      <p:italic r:id="rId52"/>
      <p:boldItalic r:id="rId53"/>
    </p:embeddedFont>
    <p:embeddedFont>
      <p:font typeface="Fjalla One" panose="020B0604020202020204" charset="0"/>
      <p:regular r:id="rId54"/>
    </p:embeddedFont>
    <p:embeddedFont>
      <p:font typeface="Roboto" panose="02000000000000000000" pitchFamily="2" charset="0"/>
      <p:regular r:id="rId55"/>
      <p:bold r:id="rId56"/>
      <p:italic r:id="rId57"/>
      <p:boldItalic r:id="rId58"/>
    </p:embeddedFont>
    <p:embeddedFont>
      <p:font typeface="Roboto Condensed Light" panose="02000000000000000000" pitchFamily="2"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2a1673c5e2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2a1673c5e2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g261389bda6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2" name="Google Shape;2212;g261389bda6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261389bda6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261389bda6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261389bda6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261389bda6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2a19ae20ae4_8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2a19ae20ae4_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2a19ae20ae4_8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2a19ae20ae4_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2a19ae20ae4_1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2a19ae20ae4_1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a19ae20ae4_1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a19ae20ae4_1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261389bda62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261389bda6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261389bda6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261389bda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804e9800b4_0_1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261389bda62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0" name="Google Shape;2300;g261389bda6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2a185aa341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2a185aa341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2a185aa341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2a185aa34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2a192f2fa0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2a192f2fa0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2a192f2fa0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2a192f2fa0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2a192f2fa0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2a192f2fa0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g261389bda62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9" name="Google Shape;2369;g261389bda62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261389bda62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261389bda6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261389bda6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261389bda6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2a192f2fa02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2a192f2fa0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804e9800b4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2a192f2fa02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2a192f2fa02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g261389bda62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6" name="Google Shape;2406;g261389bda62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2a14550cff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2a14550cff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2a19ae20ae4_1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2a19ae20ae4_1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2a19ae20ae4_1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2a19ae20ae4_1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2a19ae20ae4_1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2a19ae20ae4_1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2a19ae20ae4_1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2a19ae20ae4_1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4"/>
        <p:cNvGrpSpPr/>
        <p:nvPr/>
      </p:nvGrpSpPr>
      <p:grpSpPr>
        <a:xfrm>
          <a:off x="0" y="0"/>
          <a:ext cx="0" cy="0"/>
          <a:chOff x="0" y="0"/>
          <a:chExt cx="0" cy="0"/>
        </a:xfrm>
      </p:grpSpPr>
      <p:sp>
        <p:nvSpPr>
          <p:cNvPr id="2455" name="Google Shape;2455;g2a14550cff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6" name="Google Shape;2456;g2a14550cf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2a19ae20ae4_1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2a19ae20ae4_1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2a19ae20ae4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2a19ae20ae4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8714a43093_3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2a19ae20ae4_16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2a19ae20ae4_1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2a19ae20ae4_16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2a19ae20ae4_1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2a19ae20ae4_16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2a19ae20ae4_1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261389bda6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261389bda6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299eaa9ced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299eaa9ced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261389bda6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261389bda6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2a1673c5e2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2a1673c5e2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2a1673c5e2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2a1673c5e2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g2a1673c5e2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4" name="Google Shape;2194;g2a1673c5e2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grpSp>
        <p:nvGrpSpPr>
          <p:cNvPr id="1686" name="Google Shape;1686;p33"/>
          <p:cNvGrpSpPr/>
          <p:nvPr/>
        </p:nvGrpSpPr>
        <p:grpSpPr>
          <a:xfrm>
            <a:off x="303210" y="959719"/>
            <a:ext cx="5343540" cy="4183680"/>
            <a:chOff x="469775" y="238125"/>
            <a:chExt cx="6679425" cy="5229600"/>
          </a:xfrm>
        </p:grpSpPr>
        <p:sp>
          <p:nvSpPr>
            <p:cNvPr id="1687" name="Google Shape;1687;p33"/>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3"/>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3"/>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3"/>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3"/>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3"/>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3"/>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3"/>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3"/>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3"/>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3"/>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3"/>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3"/>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3"/>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3"/>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3"/>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3"/>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3"/>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3"/>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3"/>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3"/>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3"/>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3"/>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3"/>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3"/>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3"/>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3"/>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3"/>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3"/>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3"/>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3"/>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3"/>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3"/>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3"/>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3"/>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3"/>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3"/>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3"/>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3"/>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3"/>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3"/>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3"/>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0" name="Google Shape;1880;p33"/>
          <p:cNvSpPr txBox="1">
            <a:spLocks noGrp="1"/>
          </p:cNvSpPr>
          <p:nvPr>
            <p:ph type="ctrTitle"/>
          </p:nvPr>
        </p:nvSpPr>
        <p:spPr>
          <a:xfrm>
            <a:off x="5646756" y="2010561"/>
            <a:ext cx="3264300" cy="17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t>STAGE 1</a:t>
            </a:r>
            <a:endParaRPr sz="5000">
              <a:solidFill>
                <a:schemeClr val="dk2"/>
              </a:solidFill>
            </a:endParaRPr>
          </a:p>
        </p:txBody>
      </p:sp>
      <p:pic>
        <p:nvPicPr>
          <p:cNvPr id="1881" name="Google Shape;1881;p33"/>
          <p:cNvPicPr preferRelativeResize="0"/>
          <p:nvPr/>
        </p:nvPicPr>
        <p:blipFill rotWithShape="1">
          <a:blip r:embed="rId3">
            <a:alphaModFix/>
          </a:blip>
          <a:srcRect l="5798" t="38342" r="2601" b="35619"/>
          <a:stretch/>
        </p:blipFill>
        <p:spPr>
          <a:xfrm>
            <a:off x="0" y="0"/>
            <a:ext cx="2843625" cy="809100"/>
          </a:xfrm>
          <a:prstGeom prst="rect">
            <a:avLst/>
          </a:prstGeom>
          <a:noFill/>
          <a:ln>
            <a:noFill/>
          </a:ln>
        </p:spPr>
      </p:pic>
      <p:sp>
        <p:nvSpPr>
          <p:cNvPr id="1882" name="Google Shape;1882;p33"/>
          <p:cNvSpPr txBox="1"/>
          <p:nvPr/>
        </p:nvSpPr>
        <p:spPr>
          <a:xfrm>
            <a:off x="6319500" y="3719150"/>
            <a:ext cx="19188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Homework Week 13</a:t>
            </a:r>
            <a:endParaRPr b="1">
              <a:solidFill>
                <a:schemeClr val="dk2"/>
              </a:solidFill>
            </a:endParaRPr>
          </a:p>
          <a:p>
            <a:pPr marL="0" lvl="0" indent="0" algn="ctr" rtl="0">
              <a:spcBef>
                <a:spcPts val="0"/>
              </a:spcBef>
              <a:spcAft>
                <a:spcPts val="0"/>
              </a:spcAft>
              <a:buNone/>
            </a:pPr>
            <a:r>
              <a:rPr lang="en" b="1">
                <a:solidFill>
                  <a:schemeClr val="dk2"/>
                </a:solidFill>
              </a:rPr>
              <a:t>Batch 38</a:t>
            </a:r>
            <a:endParaRPr b="1">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pic>
        <p:nvPicPr>
          <p:cNvPr id="2205" name="Google Shape;2205;p42"/>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206" name="Google Shape;2206;p42"/>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207" name="Google Shape;2207;p42"/>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208" name="Google Shape;2208;p42"/>
          <p:cNvPicPr preferRelativeResize="0"/>
          <p:nvPr/>
        </p:nvPicPr>
        <p:blipFill>
          <a:blip r:embed="rId4">
            <a:alphaModFix/>
          </a:blip>
          <a:stretch>
            <a:fillRect/>
          </a:stretch>
        </p:blipFill>
        <p:spPr>
          <a:xfrm>
            <a:off x="2356750" y="175600"/>
            <a:ext cx="3838575" cy="2847975"/>
          </a:xfrm>
          <a:prstGeom prst="rect">
            <a:avLst/>
          </a:prstGeom>
          <a:noFill/>
          <a:ln>
            <a:noFill/>
          </a:ln>
        </p:spPr>
      </p:pic>
      <p:sp>
        <p:nvSpPr>
          <p:cNvPr id="2209" name="Google Shape;2209;p42"/>
          <p:cNvSpPr txBox="1"/>
          <p:nvPr/>
        </p:nvSpPr>
        <p:spPr>
          <a:xfrm>
            <a:off x="417750" y="3023575"/>
            <a:ext cx="8633100" cy="15321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500"/>
              </a:spcBef>
              <a:spcAft>
                <a:spcPts val="0"/>
              </a:spcAft>
              <a:buNone/>
            </a:pPr>
            <a:r>
              <a:rPr lang="en" sz="1050">
                <a:highlight>
                  <a:srgbClr val="FFFFFF"/>
                </a:highlight>
              </a:rPr>
              <a:t>Pada data ID semuanya hanya muncul sekali ditunjukkan oleh count dan unique yang nilainya sama, karena itu dapat dinyatakan bahwa tidak ada duplicate ID pada data</a:t>
            </a:r>
            <a:endParaRPr sz="1050">
              <a:highlight>
                <a:srgbClr val="FFFFFF"/>
              </a:highlight>
            </a:endParaRPr>
          </a:p>
          <a:p>
            <a:pPr marL="457200" lvl="0" indent="0" algn="l" rtl="0">
              <a:lnSpc>
                <a:spcPct val="115000"/>
              </a:lnSpc>
              <a:spcBef>
                <a:spcPts val="500"/>
              </a:spcBef>
              <a:spcAft>
                <a:spcPts val="0"/>
              </a:spcAft>
              <a:buNone/>
            </a:pPr>
            <a:r>
              <a:rPr lang="en" sz="1050">
                <a:highlight>
                  <a:srgbClr val="FFFFFF"/>
                </a:highlight>
              </a:rPr>
              <a:t>mayoritas pelangan adalah pada kategori pendidikan Graduation sebanyak 1127 orang, nilai ini sudah setengah dari keseluruhan data</a:t>
            </a:r>
            <a:endParaRPr sz="1050">
              <a:highlight>
                <a:srgbClr val="FFFFFF"/>
              </a:highlight>
            </a:endParaRPr>
          </a:p>
          <a:p>
            <a:pPr marL="457200" lvl="0" indent="0" algn="l" rtl="0">
              <a:lnSpc>
                <a:spcPct val="115000"/>
              </a:lnSpc>
              <a:spcBef>
                <a:spcPts val="500"/>
              </a:spcBef>
              <a:spcAft>
                <a:spcPts val="0"/>
              </a:spcAft>
              <a:buNone/>
            </a:pPr>
            <a:r>
              <a:rPr lang="en" sz="1050">
                <a:highlight>
                  <a:srgbClr val="FFFFFF"/>
                </a:highlight>
              </a:rPr>
              <a:t>untuk status respon campaign(1-5) mayoritas pelanggan tidak merespon (diatas 90 % pelanggan tidak merespon)</a:t>
            </a:r>
            <a:endParaRPr sz="1050">
              <a:highlight>
                <a:srgbClr val="FFFFFF"/>
              </a:highlight>
            </a:endParaRPr>
          </a:p>
          <a:p>
            <a:pPr marL="457200" lvl="0" indent="0" algn="l" rtl="0">
              <a:lnSpc>
                <a:spcPct val="115000"/>
              </a:lnSpc>
              <a:spcBef>
                <a:spcPts val="500"/>
              </a:spcBef>
              <a:spcAft>
                <a:spcPts val="0"/>
              </a:spcAft>
              <a:buNone/>
            </a:pPr>
            <a:r>
              <a:rPr lang="en" sz="1050">
                <a:highlight>
                  <a:srgbClr val="FFFFFF"/>
                </a:highlight>
              </a:rPr>
              <a:t>jumlah complain relatif kecil hanya 0.04%</a:t>
            </a:r>
            <a:endParaRPr sz="1050">
              <a:highlight>
                <a:srgbClr val="FFFFFF"/>
              </a:highlight>
            </a:endParaRPr>
          </a:p>
          <a:p>
            <a:pPr marL="457200" lvl="0" indent="0" algn="l" rtl="0">
              <a:lnSpc>
                <a:spcPct val="115000"/>
              </a:lnSpc>
              <a:spcBef>
                <a:spcPts val="500"/>
              </a:spcBef>
              <a:spcAft>
                <a:spcPts val="500"/>
              </a:spcAft>
              <a:buNone/>
            </a:pPr>
            <a:r>
              <a:rPr lang="en" sz="1050">
                <a:highlight>
                  <a:srgbClr val="FFFFFF"/>
                </a:highlight>
              </a:rPr>
              <a:t>dan respon customer relatif rendah dilihat dari persentase customer yang tidak memberikan respon adalah 85.09%</a:t>
            </a:r>
            <a:endParaRPr sz="1050">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43"/>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15" name="Google Shape;2215;p43"/>
          <p:cNvSpPr txBox="1">
            <a:spLocks noGrp="1"/>
          </p:cNvSpPr>
          <p:nvPr>
            <p:ph type="subTitle" idx="1"/>
          </p:nvPr>
        </p:nvSpPr>
        <p:spPr>
          <a:xfrm>
            <a:off x="2971800" y="2357207"/>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1"/>
              <a:t>Univariate Analysis</a:t>
            </a:r>
            <a:endParaRPr sz="2300" b="1"/>
          </a:p>
        </p:txBody>
      </p:sp>
      <p:cxnSp>
        <p:nvCxnSpPr>
          <p:cNvPr id="2216" name="Google Shape;2216;p43"/>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217" name="Google Shape;2217;p43"/>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pic>
        <p:nvPicPr>
          <p:cNvPr id="2222" name="Google Shape;2222;p44"/>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223" name="Google Shape;2223;p44"/>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224" name="Google Shape;2224;p44"/>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225" name="Google Shape;2225;p44"/>
          <p:cNvPicPr preferRelativeResize="0"/>
          <p:nvPr/>
        </p:nvPicPr>
        <p:blipFill>
          <a:blip r:embed="rId4">
            <a:alphaModFix/>
          </a:blip>
          <a:stretch>
            <a:fillRect/>
          </a:stretch>
        </p:blipFill>
        <p:spPr>
          <a:xfrm>
            <a:off x="878226" y="645501"/>
            <a:ext cx="7129308" cy="3929061"/>
          </a:xfrm>
          <a:prstGeom prst="rect">
            <a:avLst/>
          </a:prstGeom>
          <a:noFill/>
          <a:ln>
            <a:noFill/>
          </a:ln>
        </p:spPr>
      </p:pic>
      <p:sp>
        <p:nvSpPr>
          <p:cNvPr id="2226" name="Google Shape;2226;p44"/>
          <p:cNvSpPr txBox="1"/>
          <p:nvPr/>
        </p:nvSpPr>
        <p:spPr>
          <a:xfrm>
            <a:off x="2377650" y="157850"/>
            <a:ext cx="4388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DISTRIBUTION AND TABLE OF NUMERICAL VALUES</a:t>
            </a:r>
            <a:endParaRPr sz="1300" b="1"/>
          </a:p>
        </p:txBody>
      </p:sp>
      <p:sp>
        <p:nvSpPr>
          <p:cNvPr id="2227" name="Google Shape;2227;p44"/>
          <p:cNvSpPr txBox="1"/>
          <p:nvPr/>
        </p:nvSpPr>
        <p:spPr>
          <a:xfrm>
            <a:off x="0" y="0"/>
            <a:ext cx="2146800" cy="4770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Barlow Semi Condensed"/>
                <a:ea typeface="Barlow Semi Condensed"/>
                <a:cs typeface="Barlow Semi Condensed"/>
                <a:sym typeface="Barlow Semi Condensed"/>
              </a:rPr>
              <a:t>Univariate Analysis</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pic>
        <p:nvPicPr>
          <p:cNvPr id="2232" name="Google Shape;2232;p45"/>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233" name="Google Shape;2233;p45"/>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234" name="Google Shape;2234;p45"/>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235" name="Google Shape;2235;p45"/>
          <p:cNvSpPr txBox="1"/>
          <p:nvPr/>
        </p:nvSpPr>
        <p:spPr>
          <a:xfrm>
            <a:off x="3630450" y="337850"/>
            <a:ext cx="22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UNIVARIATE ANALYSIS</a:t>
            </a:r>
            <a:endParaRPr b="1"/>
          </a:p>
        </p:txBody>
      </p:sp>
      <p:sp>
        <p:nvSpPr>
          <p:cNvPr id="2236" name="Google Shape;2236;p45"/>
          <p:cNvSpPr txBox="1"/>
          <p:nvPr/>
        </p:nvSpPr>
        <p:spPr>
          <a:xfrm>
            <a:off x="538050" y="1013700"/>
            <a:ext cx="4262100" cy="210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t>Terdapat </a:t>
            </a:r>
            <a:r>
              <a:rPr lang="en" sz="1100" b="1"/>
              <a:t>outliers</a:t>
            </a:r>
            <a:r>
              <a:rPr lang="en" sz="1100"/>
              <a:t> pada beberapa kolom di dalam dataset,</a:t>
            </a:r>
            <a:endParaRPr sz="1100"/>
          </a:p>
          <a:p>
            <a:pPr marL="0" lvl="0" indent="0" algn="l" rtl="0">
              <a:lnSpc>
                <a:spcPct val="115000"/>
              </a:lnSpc>
              <a:spcBef>
                <a:spcPts val="0"/>
              </a:spcBef>
              <a:spcAft>
                <a:spcPts val="0"/>
              </a:spcAft>
              <a:buNone/>
            </a:pPr>
            <a:r>
              <a:rPr lang="en" sz="1100"/>
              <a:t>diantaranya:</a:t>
            </a:r>
            <a:endParaRPr sz="1100"/>
          </a:p>
          <a:p>
            <a:pPr marL="0" lvl="0" indent="0" algn="l" rtl="0">
              <a:lnSpc>
                <a:spcPct val="115000"/>
              </a:lnSpc>
              <a:spcBef>
                <a:spcPts val="0"/>
              </a:spcBef>
              <a:spcAft>
                <a:spcPts val="0"/>
              </a:spcAft>
              <a:buNone/>
            </a:pPr>
            <a:r>
              <a:rPr lang="en" sz="1100"/>
              <a:t>● Year_Birth, outlier terjauh adalah di bawah 1900</a:t>
            </a:r>
            <a:endParaRPr sz="1100"/>
          </a:p>
          <a:p>
            <a:pPr marL="0" lvl="0" indent="0" algn="l" rtl="0">
              <a:lnSpc>
                <a:spcPct val="115000"/>
              </a:lnSpc>
              <a:spcBef>
                <a:spcPts val="0"/>
              </a:spcBef>
              <a:spcAft>
                <a:spcPts val="0"/>
              </a:spcAft>
              <a:buNone/>
            </a:pPr>
            <a:r>
              <a:rPr lang="en" sz="1100"/>
              <a:t>● Income, outlier terjauh adalah di atas $600,000</a:t>
            </a:r>
            <a:endParaRPr sz="1100"/>
          </a:p>
          <a:p>
            <a:pPr marL="0" lvl="0" indent="0" algn="l" rtl="0">
              <a:lnSpc>
                <a:spcPct val="115000"/>
              </a:lnSpc>
              <a:spcBef>
                <a:spcPts val="0"/>
              </a:spcBef>
              <a:spcAft>
                <a:spcPts val="0"/>
              </a:spcAft>
              <a:buNone/>
            </a:pPr>
            <a:r>
              <a:rPr lang="en" sz="1100"/>
              <a:t>● MntWines, outlier berada pada angka 1200 keatas</a:t>
            </a:r>
            <a:endParaRPr sz="1100"/>
          </a:p>
          <a:p>
            <a:pPr marL="0" lvl="0" indent="0" algn="l" rtl="0">
              <a:lnSpc>
                <a:spcPct val="115000"/>
              </a:lnSpc>
              <a:spcBef>
                <a:spcPts val="0"/>
              </a:spcBef>
              <a:spcAft>
                <a:spcPts val="0"/>
              </a:spcAft>
              <a:buNone/>
            </a:pPr>
            <a:r>
              <a:rPr lang="en" sz="1100"/>
              <a:t>● MntFruits,  outlier berada di sekitar angka 80 sampai 200</a:t>
            </a:r>
            <a:endParaRPr sz="1100"/>
          </a:p>
          <a:p>
            <a:pPr marL="0" lvl="0" indent="0" algn="l" rtl="0">
              <a:lnSpc>
                <a:spcPct val="115000"/>
              </a:lnSpc>
              <a:spcBef>
                <a:spcPts val="0"/>
              </a:spcBef>
              <a:spcAft>
                <a:spcPts val="0"/>
              </a:spcAft>
              <a:buNone/>
            </a:pPr>
            <a:r>
              <a:rPr lang="en" sz="1100"/>
              <a:t>● MntMeatProducts, outlier terjauh ada di sekitar angka 1,750</a:t>
            </a:r>
            <a:endParaRPr sz="1100"/>
          </a:p>
          <a:p>
            <a:pPr marL="0" lvl="0" indent="0" algn="l" rtl="0">
              <a:lnSpc>
                <a:spcPct val="115000"/>
              </a:lnSpc>
              <a:spcBef>
                <a:spcPts val="0"/>
              </a:spcBef>
              <a:spcAft>
                <a:spcPts val="0"/>
              </a:spcAft>
              <a:buNone/>
            </a:pPr>
            <a:r>
              <a:rPr lang="en" sz="1100"/>
              <a:t>● MntFishProducts, outlier berada di sekitar angka 125 sampai diatas 250</a:t>
            </a:r>
            <a:endParaRPr sz="1100"/>
          </a:p>
          <a:p>
            <a:pPr marL="0" lvl="0" indent="0" algn="l" rtl="0">
              <a:lnSpc>
                <a:spcPct val="115000"/>
              </a:lnSpc>
              <a:spcBef>
                <a:spcPts val="0"/>
              </a:spcBef>
              <a:spcAft>
                <a:spcPts val="0"/>
              </a:spcAft>
              <a:buNone/>
            </a:pPr>
            <a:endParaRPr sz="1100"/>
          </a:p>
        </p:txBody>
      </p:sp>
      <p:sp>
        <p:nvSpPr>
          <p:cNvPr id="2237" name="Google Shape;2237;p45"/>
          <p:cNvSpPr txBox="1"/>
          <p:nvPr/>
        </p:nvSpPr>
        <p:spPr>
          <a:xfrm>
            <a:off x="4688625" y="1206638"/>
            <a:ext cx="4382400" cy="152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t>● MntSweetProducts, outlier terjauh berada di sekitar angka 250</a:t>
            </a:r>
            <a:endParaRPr sz="1100"/>
          </a:p>
          <a:p>
            <a:pPr marL="0" lvl="0" indent="0" algn="l" rtl="0">
              <a:lnSpc>
                <a:spcPct val="115000"/>
              </a:lnSpc>
              <a:spcBef>
                <a:spcPts val="0"/>
              </a:spcBef>
              <a:spcAft>
                <a:spcPts val="0"/>
              </a:spcAft>
              <a:buNone/>
            </a:pPr>
            <a:r>
              <a:rPr lang="en" sz="1100"/>
              <a:t>● MntGoldProds, outlier terjauh berada di sekitar angka 350 baris data.</a:t>
            </a:r>
            <a:endParaRPr sz="1100"/>
          </a:p>
          <a:p>
            <a:pPr marL="0" lvl="0" indent="0" algn="l" rtl="0">
              <a:lnSpc>
                <a:spcPct val="115000"/>
              </a:lnSpc>
              <a:spcBef>
                <a:spcPts val="0"/>
              </a:spcBef>
              <a:spcAft>
                <a:spcPts val="0"/>
              </a:spcAft>
              <a:buNone/>
            </a:pPr>
            <a:r>
              <a:rPr lang="en" sz="1100"/>
              <a:t>● NumDealsPurchases, outlier terjauh berada di angka 15</a:t>
            </a:r>
            <a:endParaRPr sz="1100"/>
          </a:p>
          <a:p>
            <a:pPr marL="0" lvl="0" indent="0" algn="l" rtl="0">
              <a:lnSpc>
                <a:spcPct val="115000"/>
              </a:lnSpc>
              <a:spcBef>
                <a:spcPts val="0"/>
              </a:spcBef>
              <a:spcAft>
                <a:spcPts val="0"/>
              </a:spcAft>
              <a:buNone/>
            </a:pPr>
            <a:r>
              <a:rPr lang="en" sz="1100"/>
              <a:t>● NumWebPurchases, outlier berada di sekitar angka 25</a:t>
            </a:r>
            <a:endParaRPr sz="1100"/>
          </a:p>
          <a:p>
            <a:pPr marL="0" lvl="0" indent="0" algn="l" rtl="0">
              <a:lnSpc>
                <a:spcPct val="115000"/>
              </a:lnSpc>
              <a:spcBef>
                <a:spcPts val="0"/>
              </a:spcBef>
              <a:spcAft>
                <a:spcPts val="0"/>
              </a:spcAft>
              <a:buNone/>
            </a:pPr>
            <a:r>
              <a:rPr lang="en" sz="1100"/>
              <a:t>● NumCatalogPurchases, outlier terjauh berada di atas angka 25</a:t>
            </a:r>
            <a:endParaRPr sz="1100"/>
          </a:p>
          <a:p>
            <a:pPr marL="0" lvl="0" indent="0" algn="l" rtl="0">
              <a:lnSpc>
                <a:spcPct val="115000"/>
              </a:lnSpc>
              <a:spcBef>
                <a:spcPts val="0"/>
              </a:spcBef>
              <a:spcAft>
                <a:spcPts val="0"/>
              </a:spcAft>
              <a:buNone/>
            </a:pPr>
            <a:r>
              <a:rPr lang="en" sz="1100"/>
              <a:t>● NumWebVisitMonth, outlier terjauh berada di angka 20</a:t>
            </a:r>
            <a:endParaRPr sz="1300"/>
          </a:p>
        </p:txBody>
      </p:sp>
      <p:sp>
        <p:nvSpPr>
          <p:cNvPr id="2238" name="Google Shape;2238;p45"/>
          <p:cNvSpPr/>
          <p:nvPr/>
        </p:nvSpPr>
        <p:spPr>
          <a:xfrm>
            <a:off x="508325" y="2877450"/>
            <a:ext cx="8469050" cy="60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39" name="Google Shape;2239;p45"/>
          <p:cNvSpPr txBox="1"/>
          <p:nvPr/>
        </p:nvSpPr>
        <p:spPr>
          <a:xfrm>
            <a:off x="477850" y="2937650"/>
            <a:ext cx="8201100" cy="1522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100"/>
              <a:t>Hal yang harus dilakukan pada saat </a:t>
            </a:r>
            <a:r>
              <a:rPr lang="en" sz="1100" b="1"/>
              <a:t>Data Pre-Processing</a:t>
            </a:r>
            <a:r>
              <a:rPr lang="en" sz="1100"/>
              <a:t> adalah: </a:t>
            </a:r>
            <a:endParaRPr sz="1100"/>
          </a:p>
          <a:p>
            <a:pPr marL="457200" lvl="0" indent="-298450" algn="just" rtl="0">
              <a:lnSpc>
                <a:spcPct val="115000"/>
              </a:lnSpc>
              <a:spcBef>
                <a:spcPts val="0"/>
              </a:spcBef>
              <a:spcAft>
                <a:spcPts val="0"/>
              </a:spcAft>
              <a:buSzPts val="1100"/>
              <a:buChar char="●"/>
            </a:pPr>
            <a:r>
              <a:rPr lang="en" sz="1100" b="1"/>
              <a:t>Mengaplikasikan Log Transformation</a:t>
            </a:r>
            <a:r>
              <a:rPr lang="en" sz="1100"/>
              <a:t> untuk </a:t>
            </a:r>
            <a:r>
              <a:rPr lang="en" sz="1100" b="1"/>
              <a:t>Feature Scaling</a:t>
            </a:r>
            <a:r>
              <a:rPr lang="en" sz="1100"/>
              <a:t> dan </a:t>
            </a:r>
            <a:r>
              <a:rPr lang="en" sz="1100" b="1"/>
              <a:t>Handling Outlier</a:t>
            </a:r>
            <a:r>
              <a:rPr lang="en" sz="1100"/>
              <a:t>  yang mana transformasi ini </a:t>
            </a:r>
            <a:r>
              <a:rPr lang="en" sz="1100" b="1"/>
              <a:t>de-emphasizes / minimize outliers</a:t>
            </a:r>
            <a:r>
              <a:rPr lang="en" sz="1100"/>
              <a:t> dan dapat membantu untuk potentially obtain a </a:t>
            </a:r>
            <a:r>
              <a:rPr lang="en" sz="1100" b="1"/>
              <a:t>bell-shaped</a:t>
            </a:r>
            <a:r>
              <a:rPr lang="en" sz="1100"/>
              <a:t> / </a:t>
            </a:r>
            <a:r>
              <a:rPr lang="en" sz="1100" b="1"/>
              <a:t>normal distribution</a:t>
            </a:r>
            <a:r>
              <a:rPr lang="en" sz="1100"/>
              <a:t>. Hal ini dilakukan karena jumlah data yang terbatas yaitu sebanyak </a:t>
            </a:r>
            <a:r>
              <a:rPr lang="en" sz="1100" b="1"/>
              <a:t>2240 baris</a:t>
            </a:r>
            <a:r>
              <a:rPr lang="en" sz="1100"/>
              <a:t> data saja, sehingga menjadi pilihan terbaik karena dilakukan tanpa menghapus. </a:t>
            </a:r>
            <a:endParaRPr sz="1100"/>
          </a:p>
          <a:p>
            <a:pPr marL="457200" lvl="0" indent="-298450" algn="just" rtl="0">
              <a:lnSpc>
                <a:spcPct val="115000"/>
              </a:lnSpc>
              <a:spcBef>
                <a:spcPts val="0"/>
              </a:spcBef>
              <a:spcAft>
                <a:spcPts val="0"/>
              </a:spcAft>
              <a:buSzPts val="1100"/>
              <a:buChar char="●"/>
            </a:pPr>
            <a:r>
              <a:rPr lang="en" sz="1100" b="1"/>
              <a:t>Sebagai opsi alternatif,</a:t>
            </a:r>
            <a:r>
              <a:rPr lang="en" sz="1100"/>
              <a:t> membersihkan data dengan </a:t>
            </a:r>
            <a:r>
              <a:rPr lang="en" sz="1100" b="1"/>
              <a:t>menghapus outlier</a:t>
            </a:r>
            <a:r>
              <a:rPr lang="en" sz="1100"/>
              <a:t> menggunakan </a:t>
            </a:r>
            <a:r>
              <a:rPr lang="en" sz="1100" b="1"/>
              <a:t>metode IQR </a:t>
            </a:r>
            <a:r>
              <a:rPr lang="en" sz="1100"/>
              <a:t>atau</a:t>
            </a:r>
            <a:r>
              <a:rPr lang="en" sz="1100" b="1"/>
              <a:t> Z-score </a:t>
            </a:r>
            <a:r>
              <a:rPr lang="en" sz="1100"/>
              <a:t>juga merupakan pilihan, namun </a:t>
            </a:r>
            <a:r>
              <a:rPr lang="en" sz="1100" b="1"/>
              <a:t>tindakan in</a:t>
            </a:r>
            <a:r>
              <a:rPr lang="en" sz="1100"/>
              <a:t>i akan </a:t>
            </a:r>
            <a:r>
              <a:rPr lang="en" sz="1100" b="1"/>
              <a:t>mengurangi jumlah data yang tersedia.</a:t>
            </a:r>
            <a:endParaRPr sz="1100" b="1"/>
          </a:p>
        </p:txBody>
      </p:sp>
      <p:sp>
        <p:nvSpPr>
          <p:cNvPr id="2240" name="Google Shape;2240;p45"/>
          <p:cNvSpPr txBox="1"/>
          <p:nvPr/>
        </p:nvSpPr>
        <p:spPr>
          <a:xfrm>
            <a:off x="0" y="0"/>
            <a:ext cx="2146800" cy="4770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Barlow Semi Condensed"/>
                <a:ea typeface="Barlow Semi Condensed"/>
                <a:cs typeface="Barlow Semi Condensed"/>
                <a:sym typeface="Barlow Semi Condensed"/>
              </a:rPr>
              <a:t>Univariate Analysis</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pic>
        <p:nvPicPr>
          <p:cNvPr id="2245" name="Google Shape;2245;p46"/>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246" name="Google Shape;2246;p46"/>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247" name="Google Shape;2247;p46"/>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248" name="Google Shape;2248;p46"/>
          <p:cNvPicPr preferRelativeResize="0"/>
          <p:nvPr/>
        </p:nvPicPr>
        <p:blipFill>
          <a:blip r:embed="rId4">
            <a:alphaModFix/>
          </a:blip>
          <a:stretch>
            <a:fillRect/>
          </a:stretch>
        </p:blipFill>
        <p:spPr>
          <a:xfrm>
            <a:off x="750450" y="724138"/>
            <a:ext cx="7471524" cy="4024826"/>
          </a:xfrm>
          <a:prstGeom prst="rect">
            <a:avLst/>
          </a:prstGeom>
          <a:noFill/>
          <a:ln>
            <a:noFill/>
          </a:ln>
        </p:spPr>
      </p:pic>
      <p:sp>
        <p:nvSpPr>
          <p:cNvPr id="2249" name="Google Shape;2249;p46"/>
          <p:cNvSpPr txBox="1"/>
          <p:nvPr/>
        </p:nvSpPr>
        <p:spPr>
          <a:xfrm>
            <a:off x="2203750" y="259500"/>
            <a:ext cx="4388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DISTRIBUTION AND TABLE OF NUMERICAL VALUES</a:t>
            </a:r>
            <a:endParaRPr sz="1300" b="1"/>
          </a:p>
        </p:txBody>
      </p:sp>
      <p:sp>
        <p:nvSpPr>
          <p:cNvPr id="2250" name="Google Shape;2250;p46"/>
          <p:cNvSpPr txBox="1"/>
          <p:nvPr/>
        </p:nvSpPr>
        <p:spPr>
          <a:xfrm>
            <a:off x="0" y="0"/>
            <a:ext cx="2146800" cy="4770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Barlow Semi Condensed"/>
                <a:ea typeface="Barlow Semi Condensed"/>
                <a:cs typeface="Barlow Semi Condensed"/>
                <a:sym typeface="Barlow Semi Condensed"/>
              </a:rPr>
              <a:t>Univariate Analysis</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pic>
        <p:nvPicPr>
          <p:cNvPr id="2255" name="Google Shape;2255;p47"/>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256" name="Google Shape;2256;p47"/>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257" name="Google Shape;2257;p47"/>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258" name="Google Shape;2258;p47"/>
          <p:cNvPicPr preferRelativeResize="0"/>
          <p:nvPr/>
        </p:nvPicPr>
        <p:blipFill>
          <a:blip r:embed="rId4">
            <a:alphaModFix/>
          </a:blip>
          <a:stretch>
            <a:fillRect/>
          </a:stretch>
        </p:blipFill>
        <p:spPr>
          <a:xfrm>
            <a:off x="5255150" y="529900"/>
            <a:ext cx="3842624" cy="4538225"/>
          </a:xfrm>
          <a:prstGeom prst="rect">
            <a:avLst/>
          </a:prstGeom>
          <a:noFill/>
          <a:ln>
            <a:noFill/>
          </a:ln>
        </p:spPr>
      </p:pic>
      <p:sp>
        <p:nvSpPr>
          <p:cNvPr id="2259" name="Google Shape;2259;p47"/>
          <p:cNvSpPr txBox="1"/>
          <p:nvPr/>
        </p:nvSpPr>
        <p:spPr>
          <a:xfrm>
            <a:off x="60500" y="450525"/>
            <a:ext cx="5132700" cy="4617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Berdasarkan pola distribusi data yang terlihat, dapat disimpulkan bahwa beberapa variabel mengandung outlier dan beberapa di antaranya menunjukkan distribusi yang miring (Skewed Distribution). Berikut adalah daftar variabel berdasarkan jenis distribusinya:</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b="1"/>
              <a:t>A. Distribusi Normal</a:t>
            </a:r>
            <a:endParaRPr sz="900" b="1"/>
          </a:p>
          <a:p>
            <a:pPr marL="457200" lvl="0" indent="-285750" algn="l" rtl="0">
              <a:spcBef>
                <a:spcPts val="0"/>
              </a:spcBef>
              <a:spcAft>
                <a:spcPts val="0"/>
              </a:spcAft>
              <a:buSzPts val="900"/>
              <a:buChar char="●"/>
            </a:pPr>
            <a:r>
              <a:rPr lang="en" sz="900"/>
              <a:t>Recency Normal Distribution (Simetris)</a:t>
            </a:r>
            <a:endParaRPr sz="900"/>
          </a:p>
          <a:p>
            <a:pPr marL="457200" lvl="0" indent="-285750" algn="l" rtl="0">
              <a:spcBef>
                <a:spcPts val="0"/>
              </a:spcBef>
              <a:spcAft>
                <a:spcPts val="0"/>
              </a:spcAft>
              <a:buSzPts val="900"/>
              <a:buChar char="●"/>
            </a:pPr>
            <a:r>
              <a:rPr lang="en" sz="900"/>
              <a:t>Year_Birth Moderately Normal Distribution (Simetris)</a:t>
            </a:r>
            <a:endParaRPr sz="900"/>
          </a:p>
          <a:p>
            <a:pPr marL="457200" lvl="0" indent="-285750" algn="l" rtl="0">
              <a:spcBef>
                <a:spcPts val="0"/>
              </a:spcBef>
              <a:spcAft>
                <a:spcPts val="0"/>
              </a:spcAft>
              <a:buSzPts val="900"/>
              <a:buChar char="●"/>
            </a:pPr>
            <a:r>
              <a:rPr lang="en" sz="900"/>
              <a:t>NumWebVisitsMonth Moderately Normal Distribution (Simetris)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b="1"/>
              <a:t>B. Distribusi Seragam (Uniform)</a:t>
            </a:r>
            <a:endParaRPr sz="900" b="1"/>
          </a:p>
          <a:p>
            <a:pPr marL="457200" lvl="0" indent="-285750" algn="l" rtl="0">
              <a:spcBef>
                <a:spcPts val="0"/>
              </a:spcBef>
              <a:spcAft>
                <a:spcPts val="0"/>
              </a:spcAft>
              <a:buSzPts val="900"/>
              <a:buChar char="●"/>
            </a:pPr>
            <a:r>
              <a:rPr lang="en" sz="900"/>
              <a:t>Z_CostContact - Distribusi Seragam dengan hanya satu nilai</a:t>
            </a:r>
            <a:endParaRPr sz="900"/>
          </a:p>
          <a:p>
            <a:pPr marL="457200" lvl="0" indent="-285750" algn="l" rtl="0">
              <a:spcBef>
                <a:spcPts val="0"/>
              </a:spcBef>
              <a:spcAft>
                <a:spcPts val="0"/>
              </a:spcAft>
              <a:buSzPts val="900"/>
              <a:buChar char="●"/>
            </a:pPr>
            <a:r>
              <a:rPr lang="en" sz="900"/>
              <a:t>Z_Revenue - Distribusi Seragam dengan hanya satu nilai</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C. </a:t>
            </a:r>
            <a:r>
              <a:rPr lang="en" sz="900" b="1"/>
              <a:t>Distribusi Positive Skewed</a:t>
            </a:r>
            <a:r>
              <a:rPr lang="en" sz="900"/>
              <a:t> (Miring Positif)</a:t>
            </a:r>
            <a:endParaRPr sz="900"/>
          </a:p>
          <a:p>
            <a:pPr marL="0" lvl="0" indent="0" algn="l" rtl="0">
              <a:spcBef>
                <a:spcPts val="0"/>
              </a:spcBef>
              <a:spcAft>
                <a:spcPts val="0"/>
              </a:spcAft>
              <a:buNone/>
            </a:pPr>
            <a:r>
              <a:rPr lang="en" sz="900"/>
              <a:t>Pendapatan (Income)</a:t>
            </a:r>
            <a:endParaRPr sz="900"/>
          </a:p>
          <a:p>
            <a:pPr marL="457200" lvl="0" indent="-285750" algn="l" rtl="0">
              <a:spcBef>
                <a:spcPts val="0"/>
              </a:spcBef>
              <a:spcAft>
                <a:spcPts val="0"/>
              </a:spcAft>
              <a:buSzPts val="900"/>
              <a:buChar char="●"/>
            </a:pPr>
            <a:r>
              <a:rPr lang="en" sz="900"/>
              <a:t>Jumlah Pembelian Produk Wine (MntWines)</a:t>
            </a:r>
            <a:endParaRPr sz="900"/>
          </a:p>
          <a:p>
            <a:pPr marL="457200" lvl="0" indent="-285750" algn="l" rtl="0">
              <a:spcBef>
                <a:spcPts val="0"/>
              </a:spcBef>
              <a:spcAft>
                <a:spcPts val="0"/>
              </a:spcAft>
              <a:buSzPts val="900"/>
              <a:buChar char="●"/>
            </a:pPr>
            <a:r>
              <a:rPr lang="en" sz="900"/>
              <a:t>Jumlah Pembelian Produk Buah (MntFruits)</a:t>
            </a:r>
            <a:endParaRPr sz="900"/>
          </a:p>
          <a:p>
            <a:pPr marL="457200" lvl="0" indent="-285750" algn="l" rtl="0">
              <a:spcBef>
                <a:spcPts val="0"/>
              </a:spcBef>
              <a:spcAft>
                <a:spcPts val="0"/>
              </a:spcAft>
              <a:buSzPts val="900"/>
              <a:buChar char="●"/>
            </a:pPr>
            <a:r>
              <a:rPr lang="en" sz="900"/>
              <a:t>Jumlah Pembelian Produk Daging (MntMeatProducts)</a:t>
            </a:r>
            <a:endParaRPr sz="900"/>
          </a:p>
          <a:p>
            <a:pPr marL="457200" lvl="0" indent="-285750" algn="l" rtl="0">
              <a:spcBef>
                <a:spcPts val="0"/>
              </a:spcBef>
              <a:spcAft>
                <a:spcPts val="0"/>
              </a:spcAft>
              <a:buSzPts val="900"/>
              <a:buChar char="●"/>
            </a:pPr>
            <a:r>
              <a:rPr lang="en" sz="900"/>
              <a:t>Jumlah Pembelian Produk Ikan (MntFishProducts)</a:t>
            </a:r>
            <a:endParaRPr sz="900"/>
          </a:p>
          <a:p>
            <a:pPr marL="457200" lvl="0" indent="-285750" algn="l" rtl="0">
              <a:spcBef>
                <a:spcPts val="0"/>
              </a:spcBef>
              <a:spcAft>
                <a:spcPts val="0"/>
              </a:spcAft>
              <a:buSzPts val="900"/>
              <a:buChar char="●"/>
            </a:pPr>
            <a:r>
              <a:rPr lang="en" sz="900"/>
              <a:t>Jumlah Pembelian Produk Manis (MntSweetProducts)</a:t>
            </a:r>
            <a:endParaRPr sz="900"/>
          </a:p>
          <a:p>
            <a:pPr marL="457200" lvl="0" indent="-285750" algn="l" rtl="0">
              <a:spcBef>
                <a:spcPts val="0"/>
              </a:spcBef>
              <a:spcAft>
                <a:spcPts val="0"/>
              </a:spcAft>
              <a:buSzPts val="900"/>
              <a:buChar char="●"/>
            </a:pPr>
            <a:r>
              <a:rPr lang="en" sz="900"/>
              <a:t>Jumlah Pembelian Produk Emas (MntGoldProds)</a:t>
            </a:r>
            <a:endParaRPr sz="900"/>
          </a:p>
          <a:p>
            <a:pPr marL="457200" lvl="0" indent="-285750" algn="l" rtl="0">
              <a:spcBef>
                <a:spcPts val="0"/>
              </a:spcBef>
              <a:spcAft>
                <a:spcPts val="0"/>
              </a:spcAft>
              <a:buSzPts val="900"/>
              <a:buChar char="●"/>
            </a:pPr>
            <a:r>
              <a:rPr lang="en" sz="900"/>
              <a:t>Jumlah Pembelian Paket Spesial (NumDealsPurchases)</a:t>
            </a:r>
            <a:endParaRPr sz="900"/>
          </a:p>
          <a:p>
            <a:pPr marL="457200" lvl="0" indent="-285750" algn="l" rtl="0">
              <a:spcBef>
                <a:spcPts val="0"/>
              </a:spcBef>
              <a:spcAft>
                <a:spcPts val="0"/>
              </a:spcAft>
              <a:buSzPts val="900"/>
              <a:buChar char="●"/>
            </a:pPr>
            <a:r>
              <a:rPr lang="en" sz="900"/>
              <a:t>Jumlah Pembelian melalui Web (NumWebPurchases)</a:t>
            </a:r>
            <a:endParaRPr sz="900"/>
          </a:p>
          <a:p>
            <a:pPr marL="457200" lvl="0" indent="-285750" algn="l" rtl="0">
              <a:spcBef>
                <a:spcPts val="0"/>
              </a:spcBef>
              <a:spcAft>
                <a:spcPts val="0"/>
              </a:spcAft>
              <a:buSzPts val="900"/>
              <a:buChar char="●"/>
            </a:pPr>
            <a:r>
              <a:rPr lang="en" sz="900"/>
              <a:t>Jumlah Pembelian melalui Katalog (NumCatalogPurchases)</a:t>
            </a:r>
            <a:endParaRPr sz="900"/>
          </a:p>
          <a:p>
            <a:pPr marL="457200" lvl="0" indent="-285750" algn="l" rtl="0">
              <a:spcBef>
                <a:spcPts val="0"/>
              </a:spcBef>
              <a:spcAft>
                <a:spcPts val="0"/>
              </a:spcAft>
              <a:buSzPts val="900"/>
              <a:buChar char="●"/>
            </a:pPr>
            <a:r>
              <a:rPr lang="en" sz="900"/>
              <a:t>Jumlah Pembelian melalui Toko (NumStorePurchases)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b="1"/>
              <a:t>D. Distribusi Bimodal</a:t>
            </a:r>
            <a:endParaRPr sz="900" b="1"/>
          </a:p>
          <a:p>
            <a:pPr marL="457200" lvl="0" indent="-285750" algn="l" rtl="0">
              <a:spcBef>
                <a:spcPts val="0"/>
              </a:spcBef>
              <a:spcAft>
                <a:spcPts val="0"/>
              </a:spcAft>
              <a:buSzPts val="900"/>
              <a:buChar char="●"/>
            </a:pPr>
            <a:r>
              <a:rPr lang="en" sz="900"/>
              <a:t>Jumlah Anak Kecil dalam Rumah Tangga Pelanggan (Kidhome)</a:t>
            </a:r>
            <a:endParaRPr sz="900"/>
          </a:p>
          <a:p>
            <a:pPr marL="457200" lvl="0" indent="-285750" algn="l" rtl="0">
              <a:spcBef>
                <a:spcPts val="0"/>
              </a:spcBef>
              <a:spcAft>
                <a:spcPts val="0"/>
              </a:spcAft>
              <a:buSzPts val="900"/>
              <a:buChar char="●"/>
            </a:pPr>
            <a:r>
              <a:rPr lang="en" sz="900"/>
              <a:t>Jumlah Remaja dalam Rumah Tangga Pelanggan (Teenhome)</a:t>
            </a:r>
            <a:endParaRPr sz="900"/>
          </a:p>
          <a:p>
            <a:pPr marL="0" lvl="0" indent="0" algn="l" rtl="0">
              <a:spcBef>
                <a:spcPts val="0"/>
              </a:spcBef>
              <a:spcAft>
                <a:spcPts val="0"/>
              </a:spcAft>
              <a:buNone/>
            </a:pPr>
            <a:r>
              <a:rPr lang="en" sz="900" b="1"/>
              <a:t>Rekomendasi untuk tahap pre-processing data:</a:t>
            </a:r>
            <a:endParaRPr sz="900" b="1"/>
          </a:p>
          <a:p>
            <a:pPr marL="0" lvl="0" indent="0" algn="l" rtl="0">
              <a:spcBef>
                <a:spcPts val="0"/>
              </a:spcBef>
              <a:spcAft>
                <a:spcPts val="0"/>
              </a:spcAft>
              <a:buNone/>
            </a:pPr>
            <a:r>
              <a:rPr lang="en" sz="900"/>
              <a:t>Variabel yang menunjukkan </a:t>
            </a:r>
            <a:r>
              <a:rPr lang="en" sz="900" b="1"/>
              <a:t>Positive Skewed Distribution direkomendasikan </a:t>
            </a:r>
            <a:r>
              <a:rPr lang="en" sz="900"/>
              <a:t>untuk dilakukan </a:t>
            </a:r>
            <a:r>
              <a:rPr lang="en" sz="900" b="1"/>
              <a:t>Log Transformation</a:t>
            </a:r>
            <a:r>
              <a:rPr lang="en" sz="900"/>
              <a:t> agar distribusi datanya dapat menjadi </a:t>
            </a:r>
            <a:r>
              <a:rPr lang="en" sz="900" b="1"/>
              <a:t>lebih mendekati distribusi normal.</a:t>
            </a:r>
            <a:endParaRPr sz="900" b="1"/>
          </a:p>
        </p:txBody>
      </p:sp>
      <p:sp>
        <p:nvSpPr>
          <p:cNvPr id="2260" name="Google Shape;2260;p47"/>
          <p:cNvSpPr txBox="1"/>
          <p:nvPr/>
        </p:nvSpPr>
        <p:spPr>
          <a:xfrm>
            <a:off x="2302400" y="119025"/>
            <a:ext cx="4459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DISTRIBUTION AND TABLE OF NUMERICAL VALUES</a:t>
            </a:r>
            <a:endParaRPr sz="1300" b="1"/>
          </a:p>
        </p:txBody>
      </p:sp>
      <p:sp>
        <p:nvSpPr>
          <p:cNvPr id="2261" name="Google Shape;2261;p47"/>
          <p:cNvSpPr txBox="1"/>
          <p:nvPr/>
        </p:nvSpPr>
        <p:spPr>
          <a:xfrm>
            <a:off x="0" y="0"/>
            <a:ext cx="2146800" cy="4311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2"/>
                </a:solidFill>
                <a:latin typeface="Barlow Semi Condensed"/>
                <a:ea typeface="Barlow Semi Condensed"/>
                <a:cs typeface="Barlow Semi Condensed"/>
                <a:sym typeface="Barlow Semi Condensed"/>
              </a:rPr>
              <a:t>Univariate Analysis</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pic>
        <p:nvPicPr>
          <p:cNvPr id="2266" name="Google Shape;2266;p48"/>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267" name="Google Shape;2267;p48"/>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268" name="Google Shape;2268;p48"/>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269" name="Google Shape;2269;p48"/>
          <p:cNvPicPr preferRelativeResize="0"/>
          <p:nvPr/>
        </p:nvPicPr>
        <p:blipFill>
          <a:blip r:embed="rId4">
            <a:alphaModFix/>
          </a:blip>
          <a:stretch>
            <a:fillRect/>
          </a:stretch>
        </p:blipFill>
        <p:spPr>
          <a:xfrm>
            <a:off x="2775" y="516425"/>
            <a:ext cx="4130549" cy="4312298"/>
          </a:xfrm>
          <a:prstGeom prst="rect">
            <a:avLst/>
          </a:prstGeom>
          <a:noFill/>
          <a:ln>
            <a:noFill/>
          </a:ln>
        </p:spPr>
      </p:pic>
      <p:sp>
        <p:nvSpPr>
          <p:cNvPr id="2270" name="Google Shape;2270;p48"/>
          <p:cNvSpPr txBox="1"/>
          <p:nvPr/>
        </p:nvSpPr>
        <p:spPr>
          <a:xfrm>
            <a:off x="4195075" y="420575"/>
            <a:ext cx="4888500" cy="4248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Terlalu banyak kategori </a:t>
            </a:r>
            <a:r>
              <a:rPr lang="en" sz="1100"/>
              <a:t>pada </a:t>
            </a:r>
            <a:r>
              <a:rPr lang="en" sz="1100" b="1"/>
              <a:t>kolom ID</a:t>
            </a:r>
            <a:endParaRPr sz="1100" b="1"/>
          </a:p>
          <a:p>
            <a:pPr marL="0" lvl="0" indent="0" algn="l" rtl="0">
              <a:spcBef>
                <a:spcPts val="0"/>
              </a:spcBef>
              <a:spcAft>
                <a:spcPts val="0"/>
              </a:spcAft>
              <a:buNone/>
            </a:pPr>
            <a:r>
              <a:rPr lang="en" sz="1100"/>
              <a:t>2.</a:t>
            </a:r>
            <a:r>
              <a:rPr lang="en" sz="1100" b="1"/>
              <a:t> Kolom Education </a:t>
            </a:r>
            <a:r>
              <a:rPr lang="en" sz="1100"/>
              <a:t>dan </a:t>
            </a:r>
            <a:r>
              <a:rPr lang="en" sz="1100" b="1"/>
              <a:t>Marital_Status</a:t>
            </a:r>
            <a:r>
              <a:rPr lang="en" sz="1100"/>
              <a:t> memiliki beberapa</a:t>
            </a:r>
            <a:endParaRPr sz="1100"/>
          </a:p>
          <a:p>
            <a:pPr marL="0" lvl="0" indent="0" algn="l" rtl="0">
              <a:spcBef>
                <a:spcPts val="0"/>
              </a:spcBef>
              <a:spcAft>
                <a:spcPts val="0"/>
              </a:spcAft>
              <a:buNone/>
            </a:pPr>
            <a:r>
              <a:rPr lang="en" sz="1100"/>
              <a:t>kategori yang </a:t>
            </a:r>
            <a:r>
              <a:rPr lang="en" sz="1100" b="1"/>
              <a:t>value-nya sama</a:t>
            </a:r>
            <a:r>
              <a:rPr lang="en" sz="1100"/>
              <a:t> dan </a:t>
            </a:r>
            <a:r>
              <a:rPr lang="en" sz="1100" b="1"/>
              <a:t>ambigu.</a:t>
            </a:r>
            <a:endParaRPr sz="1100" b="1"/>
          </a:p>
          <a:p>
            <a:pPr marL="0" lvl="0" indent="0" algn="l" rtl="0">
              <a:spcBef>
                <a:spcPts val="0"/>
              </a:spcBef>
              <a:spcAft>
                <a:spcPts val="0"/>
              </a:spcAft>
              <a:buNone/>
            </a:pPr>
            <a:r>
              <a:rPr lang="en" sz="1100"/>
              <a:t>a. </a:t>
            </a:r>
            <a:r>
              <a:rPr lang="en" sz="1100" b="1"/>
              <a:t>Kategori Education</a:t>
            </a:r>
            <a:r>
              <a:rPr lang="en" sz="1100"/>
              <a:t>, </a:t>
            </a:r>
            <a:r>
              <a:rPr lang="en" sz="1100" b="1"/>
              <a:t>2n-Cycle </a:t>
            </a:r>
            <a:r>
              <a:rPr lang="en" sz="1100"/>
              <a:t>dan </a:t>
            </a:r>
            <a:r>
              <a:rPr lang="en" sz="1100" b="1"/>
              <a:t>Master</a:t>
            </a:r>
            <a:r>
              <a:rPr lang="en" sz="1100"/>
              <a:t> memliki arti yang sama</a:t>
            </a:r>
            <a:endParaRPr sz="1100"/>
          </a:p>
          <a:p>
            <a:pPr marL="0" lvl="0" indent="0" algn="l" rtl="0">
              <a:spcBef>
                <a:spcPts val="0"/>
              </a:spcBef>
              <a:spcAft>
                <a:spcPts val="0"/>
              </a:spcAft>
              <a:buNone/>
            </a:pPr>
            <a:r>
              <a:rPr lang="en" sz="1100"/>
              <a:t>b. </a:t>
            </a:r>
            <a:r>
              <a:rPr lang="en" sz="1100" b="1"/>
              <a:t>Kategori Education</a:t>
            </a:r>
            <a:r>
              <a:rPr lang="en" sz="1100"/>
              <a:t> pada customer yang mayoritas memiliki </a:t>
            </a:r>
            <a:r>
              <a:rPr lang="en" sz="1100" b="1"/>
              <a:t>kategori pendidikan Graduation</a:t>
            </a:r>
            <a:r>
              <a:rPr lang="en" sz="1100"/>
              <a:t>  sebanyak </a:t>
            </a:r>
            <a:r>
              <a:rPr lang="en" sz="1100" b="1"/>
              <a:t>1127 orang</a:t>
            </a:r>
            <a:r>
              <a:rPr lang="en" sz="1100"/>
              <a:t>, memiliki nilai </a:t>
            </a:r>
            <a:r>
              <a:rPr lang="en" sz="1100" b="1"/>
              <a:t>sangat besar </a:t>
            </a:r>
            <a:r>
              <a:rPr lang="en" sz="1100"/>
              <a:t>dibanding yang lain</a:t>
            </a:r>
            <a:endParaRPr sz="1100"/>
          </a:p>
          <a:p>
            <a:pPr marL="0" lvl="0" indent="0" algn="l" rtl="0">
              <a:spcBef>
                <a:spcPts val="0"/>
              </a:spcBef>
              <a:spcAft>
                <a:spcPts val="0"/>
              </a:spcAft>
              <a:buNone/>
            </a:pPr>
            <a:r>
              <a:rPr lang="en" sz="1100"/>
              <a:t>c. Dalam </a:t>
            </a:r>
            <a:r>
              <a:rPr lang="en" sz="1100" b="1"/>
              <a:t>kategori Marital Status</a:t>
            </a:r>
            <a:r>
              <a:rPr lang="en" sz="1100"/>
              <a:t>, </a:t>
            </a:r>
            <a:r>
              <a:rPr lang="en" sz="1100" b="1"/>
              <a:t>customer mayoritas</a:t>
            </a:r>
            <a:r>
              <a:rPr lang="en" sz="1100"/>
              <a:t> sudah </a:t>
            </a:r>
            <a:r>
              <a:rPr lang="en" sz="1100" b="1"/>
              <a:t>menikah</a:t>
            </a:r>
            <a:r>
              <a:rPr lang="en" sz="1100"/>
              <a:t> </a:t>
            </a:r>
            <a:r>
              <a:rPr lang="en" sz="1100" b="1"/>
              <a:t>(Married)</a:t>
            </a:r>
            <a:r>
              <a:rPr lang="en" sz="1100"/>
              <a:t> </a:t>
            </a:r>
            <a:r>
              <a:rPr lang="en" sz="1100" b="1"/>
              <a:t>864 orang</a:t>
            </a:r>
            <a:endParaRPr sz="1100" b="1"/>
          </a:p>
          <a:p>
            <a:pPr marL="0" lvl="0" indent="0" algn="l" rtl="0">
              <a:spcBef>
                <a:spcPts val="0"/>
              </a:spcBef>
              <a:spcAft>
                <a:spcPts val="0"/>
              </a:spcAft>
              <a:buNone/>
            </a:pPr>
            <a:r>
              <a:rPr lang="en" sz="1100"/>
              <a:t>d. Dalam </a:t>
            </a:r>
            <a:r>
              <a:rPr lang="en" sz="1100" b="1"/>
              <a:t>kategori Marital Status</a:t>
            </a:r>
            <a:r>
              <a:rPr lang="en" sz="1100"/>
              <a:t>,  </a:t>
            </a:r>
            <a:r>
              <a:rPr lang="en" sz="1100" b="1"/>
              <a:t>Single</a:t>
            </a:r>
            <a:r>
              <a:rPr lang="en" sz="1100"/>
              <a:t> dan </a:t>
            </a:r>
            <a:r>
              <a:rPr lang="en" sz="1100" b="1"/>
              <a:t>Alone</a:t>
            </a:r>
            <a:r>
              <a:rPr lang="en" sz="1100"/>
              <a:t> memiliki arti yg sama</a:t>
            </a:r>
            <a:endParaRPr sz="1100"/>
          </a:p>
          <a:p>
            <a:pPr marL="0" lvl="0" indent="0" algn="l" rtl="0">
              <a:spcBef>
                <a:spcPts val="0"/>
              </a:spcBef>
              <a:spcAft>
                <a:spcPts val="0"/>
              </a:spcAft>
              <a:buNone/>
            </a:pPr>
            <a:r>
              <a:rPr lang="en" sz="1100"/>
              <a:t>e. Dalam </a:t>
            </a:r>
            <a:r>
              <a:rPr lang="en" sz="1100" b="1"/>
              <a:t>kategori Marital Status</a:t>
            </a:r>
            <a:r>
              <a:rPr lang="en" sz="1100"/>
              <a:t>, </a:t>
            </a:r>
            <a:r>
              <a:rPr lang="en" sz="1100" b="1"/>
              <a:t>Together </a:t>
            </a:r>
            <a:r>
              <a:rPr lang="en" sz="1100"/>
              <a:t>dan </a:t>
            </a:r>
            <a:r>
              <a:rPr lang="en" sz="1100" b="1"/>
              <a:t>Married</a:t>
            </a:r>
            <a:r>
              <a:rPr lang="en" sz="1100"/>
              <a:t>  memiliki arti yg sama</a:t>
            </a:r>
            <a:endParaRPr sz="1100"/>
          </a:p>
          <a:p>
            <a:pPr marL="0" lvl="0" indent="0" algn="l" rtl="0">
              <a:spcBef>
                <a:spcPts val="0"/>
              </a:spcBef>
              <a:spcAft>
                <a:spcPts val="0"/>
              </a:spcAft>
              <a:buNone/>
            </a:pPr>
            <a:r>
              <a:rPr lang="en" sz="1100"/>
              <a:t>f. Dalam </a:t>
            </a:r>
            <a:r>
              <a:rPr lang="en" sz="1100" b="1"/>
              <a:t>kategori Marital Status</a:t>
            </a:r>
            <a:r>
              <a:rPr lang="en" sz="1100"/>
              <a:t>, ada beberapa data yang tidak jelas apa yang dimaksud yaitu </a:t>
            </a:r>
            <a:r>
              <a:rPr lang="en" sz="1100" b="1"/>
              <a:t>Absurd</a:t>
            </a:r>
            <a:r>
              <a:rPr lang="en" sz="1100"/>
              <a:t> dan </a:t>
            </a:r>
            <a:r>
              <a:rPr lang="en" sz="1100" b="1"/>
              <a:t>YOLO</a:t>
            </a:r>
            <a:r>
              <a:rPr lang="en" sz="1100"/>
              <a:t> maka </a:t>
            </a:r>
            <a:r>
              <a:rPr lang="en" sz="1100" b="1"/>
              <a:t>disarankan digabung</a:t>
            </a:r>
            <a:r>
              <a:rPr lang="en" sz="1100"/>
              <a:t> dan diganti </a:t>
            </a:r>
            <a:r>
              <a:rPr lang="en" sz="1100" b="1"/>
              <a:t>Others</a:t>
            </a:r>
            <a:endParaRPr sz="1100" b="1"/>
          </a:p>
          <a:p>
            <a:pPr marL="0" lvl="0" indent="0" algn="l" rtl="0">
              <a:spcBef>
                <a:spcPts val="0"/>
              </a:spcBef>
              <a:spcAft>
                <a:spcPts val="0"/>
              </a:spcAft>
              <a:buNone/>
            </a:pPr>
            <a:r>
              <a:rPr lang="en" sz="1100"/>
              <a:t>3. Kolom </a:t>
            </a:r>
            <a:r>
              <a:rPr lang="en" sz="1100" b="1"/>
              <a:t>Kidhome </a:t>
            </a:r>
            <a:r>
              <a:rPr lang="en" sz="1100"/>
              <a:t>dan </a:t>
            </a:r>
            <a:r>
              <a:rPr lang="en" sz="1100" b="1"/>
              <a:t>Teenhome</a:t>
            </a:r>
            <a:r>
              <a:rPr lang="en" sz="1100"/>
              <a:t> </a:t>
            </a:r>
            <a:r>
              <a:rPr lang="en" sz="1100" b="1"/>
              <a:t>mayoritas customer tidak memiliki anak dan remaja (value 0)</a:t>
            </a:r>
            <a:endParaRPr sz="1100" b="1"/>
          </a:p>
          <a:p>
            <a:pPr marL="0" lvl="0" indent="0" algn="l" rtl="0">
              <a:spcBef>
                <a:spcPts val="0"/>
              </a:spcBef>
              <a:spcAft>
                <a:spcPts val="0"/>
              </a:spcAft>
              <a:buNone/>
            </a:pPr>
            <a:r>
              <a:rPr lang="en" sz="1100"/>
              <a:t>4. Kolom </a:t>
            </a:r>
            <a:r>
              <a:rPr lang="en" sz="1100" b="1"/>
              <a:t>AcceptedCmp1</a:t>
            </a:r>
            <a:r>
              <a:rPr lang="en" sz="1100"/>
              <a:t>, </a:t>
            </a:r>
            <a:r>
              <a:rPr lang="en" sz="1100" b="1"/>
              <a:t>AcceptedCmp2</a:t>
            </a:r>
            <a:r>
              <a:rPr lang="en" sz="1100"/>
              <a:t>, </a:t>
            </a:r>
            <a:r>
              <a:rPr lang="en" sz="1100" b="1"/>
              <a:t>AcceptedCmp3 </a:t>
            </a:r>
            <a:r>
              <a:rPr lang="en" sz="1100"/>
              <a:t>,</a:t>
            </a:r>
            <a:r>
              <a:rPr lang="en" sz="1100" b="1"/>
              <a:t>AcceptedCmp4</a:t>
            </a:r>
            <a:r>
              <a:rPr lang="en" sz="1100"/>
              <a:t>, </a:t>
            </a:r>
            <a:r>
              <a:rPr lang="en" sz="1100" b="1"/>
              <a:t>AcceptedCmp5</a:t>
            </a:r>
            <a:r>
              <a:rPr lang="en" sz="1100"/>
              <a:t>, </a:t>
            </a:r>
            <a:r>
              <a:rPr lang="en" sz="1100" b="1"/>
              <a:t>Complain</a:t>
            </a:r>
            <a:r>
              <a:rPr lang="en" sz="1100"/>
              <a:t>, dan </a:t>
            </a:r>
            <a:r>
              <a:rPr lang="en" sz="1100" b="1"/>
              <a:t>Response value </a:t>
            </a:r>
            <a:r>
              <a:rPr lang="en" sz="1100"/>
              <a:t>didominasi dengan </a:t>
            </a:r>
            <a:r>
              <a:rPr lang="en" sz="1100" b="1"/>
              <a:t>value 0 </a:t>
            </a:r>
            <a:r>
              <a:rPr lang="en" sz="1100"/>
              <a:t>(</a:t>
            </a:r>
            <a:r>
              <a:rPr lang="en" sz="1100" b="1"/>
              <a:t>Tidak</a:t>
            </a:r>
            <a:r>
              <a:rPr lang="en" sz="1100"/>
              <a:t> </a:t>
            </a:r>
            <a:r>
              <a:rPr lang="en" sz="1100" b="1"/>
              <a:t>Response </a:t>
            </a:r>
            <a:r>
              <a:rPr lang="en" sz="1100"/>
              <a:t>/ </a:t>
            </a:r>
            <a:r>
              <a:rPr lang="en" sz="1100" b="1"/>
              <a:t>Complain</a:t>
            </a:r>
            <a:r>
              <a:rPr lang="en" sz="1100"/>
              <a:t>)</a:t>
            </a:r>
            <a:endParaRPr sz="1100"/>
          </a:p>
          <a:p>
            <a:pPr marL="0" lvl="0" indent="0" algn="l" rtl="0">
              <a:spcBef>
                <a:spcPts val="0"/>
              </a:spcBef>
              <a:spcAft>
                <a:spcPts val="0"/>
              </a:spcAft>
              <a:buNone/>
            </a:pPr>
            <a:r>
              <a:rPr lang="en" sz="1100"/>
              <a:t>5. Target yang kita miliki terdapat  pada kolom </a:t>
            </a:r>
            <a:r>
              <a:rPr lang="en" sz="1100" b="1"/>
              <a:t>Response </a:t>
            </a:r>
            <a:r>
              <a:rPr lang="en" sz="1100"/>
              <a:t> yang mana memiliki </a:t>
            </a:r>
            <a:r>
              <a:rPr lang="en" sz="1100" b="1"/>
              <a:t>ketimpangan </a:t>
            </a:r>
            <a:r>
              <a:rPr lang="en" sz="1100"/>
              <a:t>yang </a:t>
            </a:r>
            <a:r>
              <a:rPr lang="en" sz="1100" b="1"/>
              <a:t>sangat tinggi </a:t>
            </a:r>
            <a:r>
              <a:rPr lang="en" sz="1100"/>
              <a:t>(</a:t>
            </a:r>
            <a:r>
              <a:rPr lang="en" sz="1100" b="1"/>
              <a:t>Imbalanced</a:t>
            </a:r>
            <a:r>
              <a:rPr lang="en" sz="1100"/>
              <a:t> </a:t>
            </a:r>
            <a:r>
              <a:rPr lang="en" sz="1100" b="1"/>
              <a:t>Data</a:t>
            </a:r>
            <a:r>
              <a:rPr lang="en" sz="1100"/>
              <a:t>)</a:t>
            </a:r>
            <a:endParaRPr sz="1100"/>
          </a:p>
          <a:p>
            <a:pPr marL="0" lvl="0" indent="0" algn="l" rtl="0">
              <a:spcBef>
                <a:spcPts val="0"/>
              </a:spcBef>
              <a:spcAft>
                <a:spcPts val="0"/>
              </a:spcAft>
              <a:buNone/>
            </a:pPr>
            <a:r>
              <a:rPr lang="en" sz="1100"/>
              <a:t>    - </a:t>
            </a:r>
            <a:r>
              <a:rPr lang="en" sz="1100" b="1"/>
              <a:t>Tidak merespon </a:t>
            </a:r>
            <a:r>
              <a:rPr lang="en" sz="1100"/>
              <a:t>= </a:t>
            </a:r>
            <a:r>
              <a:rPr lang="en" sz="1100" b="1"/>
              <a:t>1906</a:t>
            </a:r>
            <a:endParaRPr sz="1100" b="1"/>
          </a:p>
          <a:p>
            <a:pPr marL="0" lvl="0" indent="0" algn="l" rtl="0">
              <a:spcBef>
                <a:spcPts val="0"/>
              </a:spcBef>
              <a:spcAft>
                <a:spcPts val="0"/>
              </a:spcAft>
              <a:buNone/>
            </a:pPr>
            <a:r>
              <a:rPr lang="en" sz="1100"/>
              <a:t>    - </a:t>
            </a:r>
            <a:r>
              <a:rPr lang="en" sz="1100" b="1"/>
              <a:t>Merespon </a:t>
            </a:r>
            <a:r>
              <a:rPr lang="en" sz="1100"/>
              <a:t>= </a:t>
            </a:r>
            <a:r>
              <a:rPr lang="en" sz="1100" b="1"/>
              <a:t>334</a:t>
            </a:r>
            <a:endParaRPr sz="1100" b="1"/>
          </a:p>
        </p:txBody>
      </p:sp>
      <p:sp>
        <p:nvSpPr>
          <p:cNvPr id="2271" name="Google Shape;2271;p48"/>
          <p:cNvSpPr txBox="1"/>
          <p:nvPr/>
        </p:nvSpPr>
        <p:spPr>
          <a:xfrm>
            <a:off x="2421525" y="57850"/>
            <a:ext cx="366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Distribution of Categorical Values</a:t>
            </a:r>
            <a:endParaRPr b="1"/>
          </a:p>
        </p:txBody>
      </p:sp>
      <p:sp>
        <p:nvSpPr>
          <p:cNvPr id="2272" name="Google Shape;2272;p48"/>
          <p:cNvSpPr txBox="1"/>
          <p:nvPr/>
        </p:nvSpPr>
        <p:spPr>
          <a:xfrm>
            <a:off x="0" y="0"/>
            <a:ext cx="2146800" cy="4311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2"/>
                </a:solidFill>
                <a:latin typeface="Barlow Semi Condensed"/>
                <a:ea typeface="Barlow Semi Condensed"/>
                <a:cs typeface="Barlow Semi Condensed"/>
                <a:sym typeface="Barlow Semi Condensed"/>
              </a:rPr>
              <a:t>Univariate Analysis</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49"/>
          <p:cNvSpPr txBox="1">
            <a:spLocks noGrp="1"/>
          </p:cNvSpPr>
          <p:nvPr>
            <p:ph type="body" idx="1"/>
          </p:nvPr>
        </p:nvSpPr>
        <p:spPr>
          <a:xfrm>
            <a:off x="732475" y="1002125"/>
            <a:ext cx="7728000" cy="38100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400" b="1">
              <a:solidFill>
                <a:srgbClr val="1F1F1F"/>
              </a:solidFill>
              <a:latin typeface="Arial"/>
              <a:ea typeface="Arial"/>
              <a:cs typeface="Arial"/>
              <a:sym typeface="Arial"/>
            </a:endParaRPr>
          </a:p>
          <a:p>
            <a:pPr marL="0" lvl="0" indent="0" algn="l" rtl="0">
              <a:lnSpc>
                <a:spcPct val="115000"/>
              </a:lnSpc>
              <a:spcBef>
                <a:spcPts val="0"/>
              </a:spcBef>
              <a:spcAft>
                <a:spcPts val="0"/>
              </a:spcAft>
              <a:buNone/>
            </a:pPr>
            <a:endParaRPr sz="1400" b="1">
              <a:solidFill>
                <a:srgbClr val="1F1F1F"/>
              </a:solidFill>
              <a:latin typeface="Arial"/>
              <a:ea typeface="Arial"/>
              <a:cs typeface="Arial"/>
              <a:sym typeface="Arial"/>
            </a:endParaRPr>
          </a:p>
          <a:p>
            <a:pPr marL="457200" lvl="0" indent="-317500" algn="l" rtl="0">
              <a:lnSpc>
                <a:spcPct val="115000"/>
              </a:lnSpc>
              <a:spcBef>
                <a:spcPts val="0"/>
              </a:spcBef>
              <a:spcAft>
                <a:spcPts val="0"/>
              </a:spcAft>
              <a:buClr>
                <a:srgbClr val="1F1F1F"/>
              </a:buClr>
              <a:buSzPts val="1400"/>
              <a:buFont typeface="Arial"/>
              <a:buChar char="●"/>
            </a:pPr>
            <a:r>
              <a:rPr lang="en" sz="1400" b="1">
                <a:solidFill>
                  <a:srgbClr val="1F1F1F"/>
                </a:solidFill>
                <a:latin typeface="Arial"/>
                <a:ea typeface="Arial"/>
                <a:cs typeface="Arial"/>
                <a:sym typeface="Arial"/>
              </a:rPr>
              <a:t>Menghapus kolom ID</a:t>
            </a:r>
            <a:r>
              <a:rPr lang="en" sz="1400">
                <a:solidFill>
                  <a:srgbClr val="1F1F1F"/>
                </a:solidFill>
                <a:latin typeface="Arial"/>
                <a:ea typeface="Arial"/>
                <a:cs typeface="Arial"/>
                <a:sym typeface="Arial"/>
              </a:rPr>
              <a:t> sebelum melakukan proses pemodelan.</a:t>
            </a:r>
            <a:endParaRPr sz="1400">
              <a:solidFill>
                <a:srgbClr val="1F1F1F"/>
              </a:solidFill>
              <a:latin typeface="Arial"/>
              <a:ea typeface="Arial"/>
              <a:cs typeface="Arial"/>
              <a:sym typeface="Arial"/>
            </a:endParaRPr>
          </a:p>
          <a:p>
            <a:pPr marL="457200" lvl="0" indent="-317500" algn="l" rtl="0">
              <a:lnSpc>
                <a:spcPct val="115000"/>
              </a:lnSpc>
              <a:spcBef>
                <a:spcPts val="0"/>
              </a:spcBef>
              <a:spcAft>
                <a:spcPts val="0"/>
              </a:spcAft>
              <a:buClr>
                <a:srgbClr val="1F1F1F"/>
              </a:buClr>
              <a:buSzPts val="1400"/>
              <a:buFont typeface="Arial"/>
              <a:buChar char="●"/>
            </a:pPr>
            <a:r>
              <a:rPr lang="en" sz="1400" b="1">
                <a:solidFill>
                  <a:srgbClr val="1F1F1F"/>
                </a:solidFill>
                <a:latin typeface="Arial"/>
                <a:ea typeface="Arial"/>
                <a:cs typeface="Arial"/>
                <a:sym typeface="Arial"/>
              </a:rPr>
              <a:t>Membuat kolom Age </a:t>
            </a:r>
            <a:r>
              <a:rPr lang="en" sz="1400">
                <a:solidFill>
                  <a:srgbClr val="1F1F1F"/>
                </a:solidFill>
                <a:latin typeface="Arial"/>
                <a:ea typeface="Arial"/>
                <a:cs typeface="Arial"/>
                <a:sym typeface="Arial"/>
              </a:rPr>
              <a:t>dari </a:t>
            </a:r>
            <a:r>
              <a:rPr lang="en" sz="1400" b="1">
                <a:solidFill>
                  <a:srgbClr val="1F1F1F"/>
                </a:solidFill>
                <a:latin typeface="Arial"/>
                <a:ea typeface="Arial"/>
                <a:cs typeface="Arial"/>
                <a:sym typeface="Arial"/>
              </a:rPr>
              <a:t>kolom Year_Birth</a:t>
            </a:r>
            <a:r>
              <a:rPr lang="en" sz="1400">
                <a:solidFill>
                  <a:srgbClr val="1F1F1F"/>
                </a:solidFill>
                <a:latin typeface="Arial"/>
                <a:ea typeface="Arial"/>
                <a:cs typeface="Arial"/>
                <a:sym typeface="Arial"/>
              </a:rPr>
              <a:t> untuk menggambarkan usia pelanggan.</a:t>
            </a:r>
            <a:endParaRPr sz="1400">
              <a:solidFill>
                <a:srgbClr val="1F1F1F"/>
              </a:solidFill>
              <a:latin typeface="Arial"/>
              <a:ea typeface="Arial"/>
              <a:cs typeface="Arial"/>
              <a:sym typeface="Arial"/>
            </a:endParaRPr>
          </a:p>
          <a:p>
            <a:pPr marL="457200" lvl="0" indent="-317500" algn="l" rtl="0">
              <a:lnSpc>
                <a:spcPct val="115000"/>
              </a:lnSpc>
              <a:spcBef>
                <a:spcPts val="0"/>
              </a:spcBef>
              <a:spcAft>
                <a:spcPts val="0"/>
              </a:spcAft>
              <a:buClr>
                <a:srgbClr val="1F1F1F"/>
              </a:buClr>
              <a:buSzPts val="1400"/>
              <a:buFont typeface="Arial"/>
              <a:buChar char="●"/>
            </a:pPr>
            <a:r>
              <a:rPr lang="en" sz="1400" b="1">
                <a:solidFill>
                  <a:srgbClr val="1F1F1F"/>
                </a:solidFill>
                <a:latin typeface="Arial"/>
                <a:ea typeface="Arial"/>
                <a:cs typeface="Arial"/>
                <a:sym typeface="Arial"/>
              </a:rPr>
              <a:t>Merubah </a:t>
            </a:r>
            <a:r>
              <a:rPr lang="en" sz="1400">
                <a:solidFill>
                  <a:srgbClr val="1F1F1F"/>
                </a:solidFill>
                <a:latin typeface="Arial"/>
                <a:ea typeface="Arial"/>
                <a:cs typeface="Arial"/>
                <a:sym typeface="Arial"/>
              </a:rPr>
              <a:t>atau </a:t>
            </a:r>
            <a:r>
              <a:rPr lang="en" sz="1400" b="1">
                <a:solidFill>
                  <a:srgbClr val="1F1F1F"/>
                </a:solidFill>
                <a:latin typeface="Arial"/>
                <a:ea typeface="Arial"/>
                <a:cs typeface="Arial"/>
                <a:sym typeface="Arial"/>
              </a:rPr>
              <a:t>menggabungkan data </a:t>
            </a:r>
            <a:r>
              <a:rPr lang="en" sz="1400">
                <a:solidFill>
                  <a:srgbClr val="1F1F1F"/>
                </a:solidFill>
                <a:latin typeface="Arial"/>
                <a:ea typeface="Arial"/>
                <a:cs typeface="Arial"/>
                <a:sym typeface="Arial"/>
              </a:rPr>
              <a:t>yang memiliki </a:t>
            </a:r>
            <a:r>
              <a:rPr lang="en" sz="1400" b="1">
                <a:solidFill>
                  <a:srgbClr val="1F1F1F"/>
                </a:solidFill>
                <a:latin typeface="Arial"/>
                <a:ea typeface="Arial"/>
                <a:cs typeface="Arial"/>
                <a:sym typeface="Arial"/>
              </a:rPr>
              <a:t>makna yang serupa guna mengurangi jumlah dimensi </a:t>
            </a:r>
            <a:r>
              <a:rPr lang="en" sz="1400">
                <a:solidFill>
                  <a:srgbClr val="1F1F1F"/>
                </a:solidFill>
                <a:latin typeface="Arial"/>
                <a:ea typeface="Arial"/>
                <a:cs typeface="Arial"/>
                <a:sym typeface="Arial"/>
              </a:rPr>
              <a:t>atau </a:t>
            </a:r>
            <a:r>
              <a:rPr lang="en" sz="1400" b="1">
                <a:solidFill>
                  <a:srgbClr val="1F1F1F"/>
                </a:solidFill>
                <a:latin typeface="Arial"/>
                <a:ea typeface="Arial"/>
                <a:cs typeface="Arial"/>
                <a:sym typeface="Arial"/>
              </a:rPr>
              <a:t>duplikasi pada data</a:t>
            </a:r>
            <a:r>
              <a:rPr lang="en" sz="1400">
                <a:solidFill>
                  <a:srgbClr val="1F1F1F"/>
                </a:solidFill>
                <a:latin typeface="Arial"/>
                <a:ea typeface="Arial"/>
                <a:cs typeface="Arial"/>
                <a:sym typeface="Arial"/>
              </a:rPr>
              <a:t>.</a:t>
            </a:r>
            <a:endParaRPr sz="1400">
              <a:solidFill>
                <a:srgbClr val="1F1F1F"/>
              </a:solidFill>
              <a:latin typeface="Arial"/>
              <a:ea typeface="Arial"/>
              <a:cs typeface="Arial"/>
              <a:sym typeface="Arial"/>
            </a:endParaRPr>
          </a:p>
          <a:p>
            <a:pPr marL="457200" lvl="0" indent="-317500" algn="l" rtl="0">
              <a:lnSpc>
                <a:spcPct val="115000"/>
              </a:lnSpc>
              <a:spcBef>
                <a:spcPts val="0"/>
              </a:spcBef>
              <a:spcAft>
                <a:spcPts val="0"/>
              </a:spcAft>
              <a:buClr>
                <a:srgbClr val="1F1F1F"/>
              </a:buClr>
              <a:buSzPts val="1400"/>
              <a:buFont typeface="Arial"/>
              <a:buChar char="●"/>
            </a:pPr>
            <a:r>
              <a:rPr lang="en" sz="1400" b="1">
                <a:solidFill>
                  <a:srgbClr val="1F1F1F"/>
                </a:solidFill>
                <a:latin typeface="Arial"/>
                <a:ea typeface="Arial"/>
                <a:cs typeface="Arial"/>
                <a:sym typeface="Arial"/>
              </a:rPr>
              <a:t>Menerapkan Label Encoding </a:t>
            </a:r>
            <a:r>
              <a:rPr lang="en" sz="1400">
                <a:solidFill>
                  <a:srgbClr val="1F1F1F"/>
                </a:solidFill>
                <a:latin typeface="Arial"/>
                <a:ea typeface="Arial"/>
                <a:cs typeface="Arial"/>
                <a:sym typeface="Arial"/>
              </a:rPr>
              <a:t>pada </a:t>
            </a:r>
            <a:r>
              <a:rPr lang="en" sz="1400" b="1">
                <a:solidFill>
                  <a:srgbClr val="1F1F1F"/>
                </a:solidFill>
                <a:latin typeface="Arial"/>
                <a:ea typeface="Arial"/>
                <a:cs typeface="Arial"/>
                <a:sym typeface="Arial"/>
              </a:rPr>
              <a:t>kolom Education</a:t>
            </a:r>
            <a:r>
              <a:rPr lang="en" sz="1400">
                <a:solidFill>
                  <a:srgbClr val="1F1F1F"/>
                </a:solidFill>
                <a:latin typeface="Arial"/>
                <a:ea typeface="Arial"/>
                <a:cs typeface="Arial"/>
                <a:sym typeface="Arial"/>
              </a:rPr>
              <a:t>.</a:t>
            </a:r>
            <a:endParaRPr sz="1400">
              <a:solidFill>
                <a:srgbClr val="1F1F1F"/>
              </a:solidFill>
              <a:latin typeface="Arial"/>
              <a:ea typeface="Arial"/>
              <a:cs typeface="Arial"/>
              <a:sym typeface="Arial"/>
            </a:endParaRPr>
          </a:p>
          <a:p>
            <a:pPr marL="457200" lvl="0" indent="-317500" algn="l" rtl="0">
              <a:lnSpc>
                <a:spcPct val="115000"/>
              </a:lnSpc>
              <a:spcBef>
                <a:spcPts val="0"/>
              </a:spcBef>
              <a:spcAft>
                <a:spcPts val="0"/>
              </a:spcAft>
              <a:buClr>
                <a:srgbClr val="1F1F1F"/>
              </a:buClr>
              <a:buSzPts val="1400"/>
              <a:buFont typeface="Arial"/>
              <a:buChar char="●"/>
            </a:pPr>
            <a:r>
              <a:rPr lang="en" sz="1400">
                <a:solidFill>
                  <a:srgbClr val="1F1F1F"/>
                </a:solidFill>
                <a:latin typeface="Arial"/>
                <a:ea typeface="Arial"/>
                <a:cs typeface="Arial"/>
                <a:sym typeface="Arial"/>
              </a:rPr>
              <a:t>Melakukan </a:t>
            </a:r>
            <a:r>
              <a:rPr lang="en" sz="1400" b="1">
                <a:solidFill>
                  <a:srgbClr val="1F1F1F"/>
                </a:solidFill>
                <a:latin typeface="Arial"/>
                <a:ea typeface="Arial"/>
                <a:cs typeface="Arial"/>
                <a:sym typeface="Arial"/>
              </a:rPr>
              <a:t>One Hot Encoding </a:t>
            </a:r>
            <a:r>
              <a:rPr lang="en" sz="1400">
                <a:solidFill>
                  <a:srgbClr val="1F1F1F"/>
                </a:solidFill>
                <a:latin typeface="Arial"/>
                <a:ea typeface="Arial"/>
                <a:cs typeface="Arial"/>
                <a:sym typeface="Arial"/>
              </a:rPr>
              <a:t>(</a:t>
            </a:r>
            <a:r>
              <a:rPr lang="en" sz="1400" b="1">
                <a:solidFill>
                  <a:srgbClr val="1F1F1F"/>
                </a:solidFill>
                <a:latin typeface="Arial"/>
                <a:ea typeface="Arial"/>
                <a:cs typeface="Arial"/>
                <a:sym typeface="Arial"/>
              </a:rPr>
              <a:t>OHE</a:t>
            </a:r>
            <a:r>
              <a:rPr lang="en" sz="1400">
                <a:solidFill>
                  <a:srgbClr val="1F1F1F"/>
                </a:solidFill>
                <a:latin typeface="Arial"/>
                <a:ea typeface="Arial"/>
                <a:cs typeface="Arial"/>
                <a:sym typeface="Arial"/>
              </a:rPr>
              <a:t>) pada </a:t>
            </a:r>
            <a:r>
              <a:rPr lang="en" sz="1400" b="1">
                <a:solidFill>
                  <a:srgbClr val="1F1F1F"/>
                </a:solidFill>
                <a:latin typeface="Arial"/>
                <a:ea typeface="Arial"/>
                <a:cs typeface="Arial"/>
                <a:sym typeface="Arial"/>
              </a:rPr>
              <a:t>kolom Marital_Status</a:t>
            </a:r>
            <a:r>
              <a:rPr lang="en" sz="1400">
                <a:solidFill>
                  <a:srgbClr val="1F1F1F"/>
                </a:solidFill>
                <a:latin typeface="Arial"/>
                <a:ea typeface="Arial"/>
                <a:cs typeface="Arial"/>
                <a:sym typeface="Arial"/>
              </a:rPr>
              <a:t>.</a:t>
            </a:r>
            <a:endParaRPr sz="1400">
              <a:solidFill>
                <a:srgbClr val="1F1F1F"/>
              </a:solidFill>
              <a:latin typeface="Arial"/>
              <a:ea typeface="Arial"/>
              <a:cs typeface="Arial"/>
              <a:sym typeface="Arial"/>
            </a:endParaRPr>
          </a:p>
          <a:p>
            <a:pPr marL="457200" lvl="0" indent="-317500" algn="l" rtl="0">
              <a:lnSpc>
                <a:spcPct val="115000"/>
              </a:lnSpc>
              <a:spcBef>
                <a:spcPts val="0"/>
              </a:spcBef>
              <a:spcAft>
                <a:spcPts val="0"/>
              </a:spcAft>
              <a:buClr>
                <a:srgbClr val="1F1F1F"/>
              </a:buClr>
              <a:buSzPts val="1400"/>
              <a:buFont typeface="Arial"/>
              <a:buChar char="●"/>
            </a:pPr>
            <a:r>
              <a:rPr lang="en" sz="1400" b="1">
                <a:solidFill>
                  <a:srgbClr val="1F1F1F"/>
                </a:solidFill>
                <a:latin typeface="Arial"/>
                <a:ea typeface="Arial"/>
                <a:cs typeface="Arial"/>
                <a:sym typeface="Arial"/>
              </a:rPr>
              <a:t>Evaluasi </a:t>
            </a:r>
            <a:r>
              <a:rPr lang="en" sz="1400">
                <a:solidFill>
                  <a:srgbClr val="1F1F1F"/>
                </a:solidFill>
                <a:latin typeface="Arial"/>
                <a:ea typeface="Arial"/>
                <a:cs typeface="Arial"/>
                <a:sym typeface="Arial"/>
              </a:rPr>
              <a:t>sebaran </a:t>
            </a:r>
            <a:r>
              <a:rPr lang="en" sz="1400" b="1">
                <a:solidFill>
                  <a:srgbClr val="1F1F1F"/>
                </a:solidFill>
                <a:latin typeface="Arial"/>
                <a:ea typeface="Arial"/>
                <a:cs typeface="Arial"/>
                <a:sym typeface="Arial"/>
              </a:rPr>
              <a:t>kategori </a:t>
            </a:r>
            <a:r>
              <a:rPr lang="en" sz="1400">
                <a:solidFill>
                  <a:srgbClr val="1F1F1F"/>
                </a:solidFill>
                <a:latin typeface="Arial"/>
                <a:ea typeface="Arial"/>
                <a:cs typeface="Arial"/>
                <a:sym typeface="Arial"/>
              </a:rPr>
              <a:t>yang </a:t>
            </a:r>
            <a:r>
              <a:rPr lang="en" sz="1400" b="1">
                <a:solidFill>
                  <a:srgbClr val="1F1F1F"/>
                </a:solidFill>
                <a:latin typeface="Arial"/>
                <a:ea typeface="Arial"/>
                <a:cs typeface="Arial"/>
                <a:sym typeface="Arial"/>
              </a:rPr>
              <a:t>tidak seimbang </a:t>
            </a:r>
            <a:r>
              <a:rPr lang="en" sz="1400">
                <a:solidFill>
                  <a:srgbClr val="1F1F1F"/>
                </a:solidFill>
                <a:latin typeface="Arial"/>
                <a:ea typeface="Arial"/>
                <a:cs typeface="Arial"/>
                <a:sym typeface="Arial"/>
              </a:rPr>
              <a:t>pada </a:t>
            </a:r>
            <a:r>
              <a:rPr lang="en" sz="1400" b="1">
                <a:solidFill>
                  <a:srgbClr val="1F1F1F"/>
                </a:solidFill>
                <a:latin typeface="Arial"/>
                <a:ea typeface="Arial"/>
                <a:cs typeface="Arial"/>
                <a:sym typeface="Arial"/>
              </a:rPr>
              <a:t>fitur </a:t>
            </a:r>
            <a:r>
              <a:rPr lang="en" sz="1400">
                <a:solidFill>
                  <a:srgbClr val="1F1F1F"/>
                </a:solidFill>
                <a:latin typeface="Arial"/>
                <a:ea typeface="Arial"/>
                <a:cs typeface="Arial"/>
                <a:sym typeface="Arial"/>
              </a:rPr>
              <a:t>(</a:t>
            </a:r>
            <a:r>
              <a:rPr lang="en" sz="1400" b="1">
                <a:solidFill>
                  <a:srgbClr val="1F1F1F"/>
                </a:solidFill>
                <a:latin typeface="Arial"/>
                <a:ea typeface="Arial"/>
                <a:cs typeface="Arial"/>
                <a:sym typeface="Arial"/>
              </a:rPr>
              <a:t>feature</a:t>
            </a:r>
            <a:r>
              <a:rPr lang="en" sz="1400">
                <a:solidFill>
                  <a:srgbClr val="1F1F1F"/>
                </a:solidFill>
                <a:latin typeface="Arial"/>
                <a:ea typeface="Arial"/>
                <a:cs typeface="Arial"/>
                <a:sym typeface="Arial"/>
              </a:rPr>
              <a:t>). </a:t>
            </a:r>
            <a:r>
              <a:rPr lang="en" sz="1400" b="1">
                <a:solidFill>
                  <a:srgbClr val="1F1F1F"/>
                </a:solidFill>
                <a:latin typeface="Arial"/>
                <a:ea typeface="Arial"/>
                <a:cs typeface="Arial"/>
                <a:sym typeface="Arial"/>
              </a:rPr>
              <a:t>Ketidakseimbangan </a:t>
            </a:r>
            <a:r>
              <a:rPr lang="en" sz="1400">
                <a:solidFill>
                  <a:srgbClr val="1F1F1F"/>
                </a:solidFill>
                <a:latin typeface="Arial"/>
                <a:ea typeface="Arial"/>
                <a:cs typeface="Arial"/>
                <a:sym typeface="Arial"/>
              </a:rPr>
              <a:t>ini </a:t>
            </a:r>
            <a:r>
              <a:rPr lang="en" sz="1400" b="1">
                <a:solidFill>
                  <a:srgbClr val="1F1F1F"/>
                </a:solidFill>
                <a:latin typeface="Arial"/>
                <a:ea typeface="Arial"/>
                <a:cs typeface="Arial"/>
                <a:sym typeface="Arial"/>
              </a:rPr>
              <a:t>menunjukkan </a:t>
            </a:r>
            <a:r>
              <a:rPr lang="en" sz="1400">
                <a:solidFill>
                  <a:srgbClr val="1F1F1F"/>
                </a:solidFill>
                <a:latin typeface="Arial"/>
                <a:ea typeface="Arial"/>
                <a:cs typeface="Arial"/>
                <a:sym typeface="Arial"/>
              </a:rPr>
              <a:t>bahwa </a:t>
            </a:r>
            <a:r>
              <a:rPr lang="en" sz="1400" b="1">
                <a:solidFill>
                  <a:srgbClr val="1F1F1F"/>
                </a:solidFill>
                <a:latin typeface="Arial"/>
                <a:ea typeface="Arial"/>
                <a:cs typeface="Arial"/>
                <a:sym typeface="Arial"/>
              </a:rPr>
              <a:t>fitur </a:t>
            </a:r>
            <a:r>
              <a:rPr lang="en" sz="1400">
                <a:solidFill>
                  <a:srgbClr val="1F1F1F"/>
                </a:solidFill>
                <a:latin typeface="Arial"/>
                <a:ea typeface="Arial"/>
                <a:cs typeface="Arial"/>
                <a:sym typeface="Arial"/>
              </a:rPr>
              <a:t>tersebut mungkin </a:t>
            </a:r>
            <a:r>
              <a:rPr lang="en" sz="1400" b="1">
                <a:solidFill>
                  <a:srgbClr val="1F1F1F"/>
                </a:solidFill>
                <a:latin typeface="Arial"/>
                <a:ea typeface="Arial"/>
                <a:cs typeface="Arial"/>
                <a:sym typeface="Arial"/>
              </a:rPr>
              <a:t>tidak berguna </a:t>
            </a:r>
            <a:r>
              <a:rPr lang="en" sz="1400">
                <a:solidFill>
                  <a:srgbClr val="1F1F1F"/>
                </a:solidFill>
                <a:latin typeface="Arial"/>
                <a:ea typeface="Arial"/>
                <a:cs typeface="Arial"/>
                <a:sym typeface="Arial"/>
              </a:rPr>
              <a:t>dalam </a:t>
            </a:r>
            <a:r>
              <a:rPr lang="en" sz="1400" b="1">
                <a:solidFill>
                  <a:srgbClr val="1F1F1F"/>
                </a:solidFill>
                <a:latin typeface="Arial"/>
                <a:ea typeface="Arial"/>
                <a:cs typeface="Arial"/>
                <a:sym typeface="Arial"/>
              </a:rPr>
              <a:t>proses Machine Learning</a:t>
            </a:r>
            <a:r>
              <a:rPr lang="en" sz="1400">
                <a:solidFill>
                  <a:srgbClr val="1F1F1F"/>
                </a:solidFill>
                <a:latin typeface="Arial"/>
                <a:ea typeface="Arial"/>
                <a:cs typeface="Arial"/>
                <a:sym typeface="Arial"/>
              </a:rPr>
              <a:t>. Karena itu, diperlukan </a:t>
            </a:r>
            <a:r>
              <a:rPr lang="en" sz="1400" b="1">
                <a:solidFill>
                  <a:srgbClr val="1F1F1F"/>
                </a:solidFill>
                <a:latin typeface="Arial"/>
                <a:ea typeface="Arial"/>
                <a:cs typeface="Arial"/>
                <a:sym typeface="Arial"/>
              </a:rPr>
              <a:t>Sampling Data </a:t>
            </a:r>
            <a:r>
              <a:rPr lang="en" sz="1400">
                <a:solidFill>
                  <a:srgbClr val="1F1F1F"/>
                </a:solidFill>
                <a:latin typeface="Arial"/>
                <a:ea typeface="Arial"/>
                <a:cs typeface="Arial"/>
                <a:sym typeface="Arial"/>
              </a:rPr>
              <a:t>seperti </a:t>
            </a:r>
            <a:r>
              <a:rPr lang="en" sz="1400" b="1">
                <a:solidFill>
                  <a:srgbClr val="1F1F1F"/>
                </a:solidFill>
                <a:latin typeface="Arial"/>
                <a:ea typeface="Arial"/>
                <a:cs typeface="Arial"/>
                <a:sym typeface="Arial"/>
              </a:rPr>
              <a:t>Undersampling</a:t>
            </a:r>
            <a:r>
              <a:rPr lang="en" sz="1400">
                <a:solidFill>
                  <a:srgbClr val="1F1F1F"/>
                </a:solidFill>
                <a:latin typeface="Arial"/>
                <a:ea typeface="Arial"/>
                <a:cs typeface="Arial"/>
                <a:sym typeface="Arial"/>
              </a:rPr>
              <a:t>, </a:t>
            </a:r>
            <a:r>
              <a:rPr lang="en" sz="1400" b="1">
                <a:solidFill>
                  <a:srgbClr val="1F1F1F"/>
                </a:solidFill>
                <a:latin typeface="Arial"/>
                <a:ea typeface="Arial"/>
                <a:cs typeface="Arial"/>
                <a:sym typeface="Arial"/>
              </a:rPr>
              <a:t>Oversampling</a:t>
            </a:r>
            <a:r>
              <a:rPr lang="en" sz="1400">
                <a:solidFill>
                  <a:srgbClr val="1F1F1F"/>
                </a:solidFill>
                <a:latin typeface="Arial"/>
                <a:ea typeface="Arial"/>
                <a:cs typeface="Arial"/>
                <a:sym typeface="Arial"/>
              </a:rPr>
              <a:t>, </a:t>
            </a:r>
            <a:r>
              <a:rPr lang="en" sz="1400" b="1">
                <a:solidFill>
                  <a:srgbClr val="1F1F1F"/>
                </a:solidFill>
                <a:latin typeface="Arial"/>
                <a:ea typeface="Arial"/>
                <a:cs typeface="Arial"/>
                <a:sym typeface="Arial"/>
              </a:rPr>
              <a:t>Combined</a:t>
            </a:r>
            <a:r>
              <a:rPr lang="en" sz="1400">
                <a:solidFill>
                  <a:srgbClr val="1F1F1F"/>
                </a:solidFill>
                <a:latin typeface="Arial"/>
                <a:ea typeface="Arial"/>
                <a:cs typeface="Arial"/>
                <a:sym typeface="Arial"/>
              </a:rPr>
              <a:t>, </a:t>
            </a:r>
            <a:r>
              <a:rPr lang="en" sz="1400" b="1">
                <a:solidFill>
                  <a:srgbClr val="1F1F1F"/>
                </a:solidFill>
                <a:latin typeface="Arial"/>
                <a:ea typeface="Arial"/>
                <a:cs typeface="Arial"/>
                <a:sym typeface="Arial"/>
              </a:rPr>
              <a:t>SMOTE</a:t>
            </a:r>
            <a:r>
              <a:rPr lang="en" sz="1400">
                <a:solidFill>
                  <a:srgbClr val="1F1F1F"/>
                </a:solidFill>
                <a:latin typeface="Arial"/>
                <a:ea typeface="Arial"/>
                <a:cs typeface="Arial"/>
                <a:sym typeface="Arial"/>
              </a:rPr>
              <a:t>, dan sebagainya untuk </a:t>
            </a:r>
            <a:r>
              <a:rPr lang="en" sz="1400" b="1">
                <a:solidFill>
                  <a:srgbClr val="1F1F1F"/>
                </a:solidFill>
                <a:latin typeface="Arial"/>
                <a:ea typeface="Arial"/>
                <a:cs typeface="Arial"/>
                <a:sym typeface="Arial"/>
              </a:rPr>
              <a:t>menyeimbangkan data</a:t>
            </a:r>
            <a:r>
              <a:rPr lang="en" sz="1400">
                <a:solidFill>
                  <a:srgbClr val="1F1F1F"/>
                </a:solidFill>
                <a:latin typeface="Arial"/>
                <a:ea typeface="Arial"/>
                <a:cs typeface="Arial"/>
                <a:sym typeface="Arial"/>
              </a:rPr>
              <a:t>.</a:t>
            </a:r>
            <a:endParaRPr sz="1400">
              <a:solidFill>
                <a:srgbClr val="1F1F1F"/>
              </a:solidFill>
              <a:latin typeface="Arial"/>
              <a:ea typeface="Arial"/>
              <a:cs typeface="Arial"/>
              <a:sym typeface="Arial"/>
            </a:endParaRPr>
          </a:p>
          <a:p>
            <a:pPr marL="0" lvl="0" indent="0" algn="l" rtl="0">
              <a:lnSpc>
                <a:spcPct val="115000"/>
              </a:lnSpc>
              <a:spcBef>
                <a:spcPts val="0"/>
              </a:spcBef>
              <a:spcAft>
                <a:spcPts val="0"/>
              </a:spcAft>
              <a:buNone/>
            </a:pPr>
            <a:endParaRPr sz="1400">
              <a:solidFill>
                <a:srgbClr val="1F1F1F"/>
              </a:solidFill>
              <a:latin typeface="Arial"/>
              <a:ea typeface="Arial"/>
              <a:cs typeface="Arial"/>
              <a:sym typeface="Arial"/>
            </a:endParaRPr>
          </a:p>
          <a:p>
            <a:pPr marL="0" lvl="0" indent="0" algn="l" rtl="0">
              <a:lnSpc>
                <a:spcPct val="115000"/>
              </a:lnSpc>
              <a:spcBef>
                <a:spcPts val="0"/>
              </a:spcBef>
              <a:spcAft>
                <a:spcPts val="0"/>
              </a:spcAft>
              <a:buNone/>
            </a:pPr>
            <a:endParaRPr sz="1400">
              <a:solidFill>
                <a:srgbClr val="1F1F1F"/>
              </a:solidFill>
              <a:latin typeface="Arial"/>
              <a:ea typeface="Arial"/>
              <a:cs typeface="Arial"/>
              <a:sym typeface="Arial"/>
            </a:endParaRPr>
          </a:p>
          <a:p>
            <a:pPr marL="0" lvl="0" indent="0" algn="l" rtl="0">
              <a:lnSpc>
                <a:spcPct val="115000"/>
              </a:lnSpc>
              <a:spcBef>
                <a:spcPts val="0"/>
              </a:spcBef>
              <a:spcAft>
                <a:spcPts val="0"/>
              </a:spcAft>
              <a:buNone/>
            </a:pPr>
            <a:endParaRPr sz="1400">
              <a:solidFill>
                <a:srgbClr val="1F1F1F"/>
              </a:solidFill>
              <a:latin typeface="Arial"/>
              <a:ea typeface="Arial"/>
              <a:cs typeface="Arial"/>
              <a:sym typeface="Arial"/>
            </a:endParaRPr>
          </a:p>
          <a:p>
            <a:pPr marL="0" lvl="0" indent="0" algn="l" rtl="0">
              <a:lnSpc>
                <a:spcPct val="115000"/>
              </a:lnSpc>
              <a:spcBef>
                <a:spcPts val="0"/>
              </a:spcBef>
              <a:spcAft>
                <a:spcPts val="0"/>
              </a:spcAft>
              <a:buNone/>
            </a:pPr>
            <a:endParaRPr sz="1400">
              <a:solidFill>
                <a:srgbClr val="1F1F1F"/>
              </a:solidFill>
              <a:latin typeface="Arial"/>
              <a:ea typeface="Arial"/>
              <a:cs typeface="Arial"/>
              <a:sym typeface="Arial"/>
            </a:endParaRPr>
          </a:p>
        </p:txBody>
      </p:sp>
      <p:sp>
        <p:nvSpPr>
          <p:cNvPr id="2278" name="Google Shape;2278;p49"/>
          <p:cNvSpPr txBox="1"/>
          <p:nvPr/>
        </p:nvSpPr>
        <p:spPr>
          <a:xfrm>
            <a:off x="1084800" y="767625"/>
            <a:ext cx="50205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rgbClr val="1F1F1F"/>
                </a:solidFill>
              </a:rPr>
              <a:t>Hal yang harus dilakukan saat Data Pre-Processing:</a:t>
            </a:r>
            <a:endParaRPr sz="1500"/>
          </a:p>
        </p:txBody>
      </p:sp>
      <p:sp>
        <p:nvSpPr>
          <p:cNvPr id="2279" name="Google Shape;2279;p49"/>
          <p:cNvSpPr txBox="1"/>
          <p:nvPr/>
        </p:nvSpPr>
        <p:spPr>
          <a:xfrm>
            <a:off x="0" y="0"/>
            <a:ext cx="2146800" cy="4770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Barlow Semi Condensed"/>
                <a:ea typeface="Barlow Semi Condensed"/>
                <a:cs typeface="Barlow Semi Condensed"/>
                <a:sym typeface="Barlow Semi Condensed"/>
              </a:rPr>
              <a:t>Univariate Analysis</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50"/>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85" name="Google Shape;2285;p50"/>
          <p:cNvSpPr txBox="1">
            <a:spLocks noGrp="1"/>
          </p:cNvSpPr>
          <p:nvPr>
            <p:ph type="subTitle" idx="1"/>
          </p:nvPr>
        </p:nvSpPr>
        <p:spPr>
          <a:xfrm>
            <a:off x="2971800" y="2357207"/>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1"/>
              <a:t>Multivariate Analysis</a:t>
            </a:r>
            <a:endParaRPr sz="2300" b="1"/>
          </a:p>
        </p:txBody>
      </p:sp>
      <p:cxnSp>
        <p:nvCxnSpPr>
          <p:cNvPr id="2286" name="Google Shape;2286;p50"/>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287" name="Google Shape;2287;p50"/>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pic>
        <p:nvPicPr>
          <p:cNvPr id="2292" name="Google Shape;2292;p51"/>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293" name="Google Shape;2293;p51"/>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294" name="Google Shape;2294;p51"/>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295" name="Google Shape;2295;p51"/>
          <p:cNvSpPr txBox="1"/>
          <p:nvPr/>
        </p:nvSpPr>
        <p:spPr>
          <a:xfrm>
            <a:off x="3354950" y="-4425"/>
            <a:ext cx="2424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GENERAL</a:t>
            </a:r>
            <a:br>
              <a:rPr lang="en" b="1"/>
            </a:br>
            <a:r>
              <a:rPr lang="en" b="1"/>
              <a:t>MULTIVARIATE ANALYSIS</a:t>
            </a:r>
            <a:endParaRPr b="1"/>
          </a:p>
        </p:txBody>
      </p:sp>
      <p:pic>
        <p:nvPicPr>
          <p:cNvPr id="2296" name="Google Shape;2296;p51"/>
          <p:cNvPicPr preferRelativeResize="0"/>
          <p:nvPr/>
        </p:nvPicPr>
        <p:blipFill rotWithShape="1">
          <a:blip r:embed="rId4">
            <a:alphaModFix/>
          </a:blip>
          <a:srcRect t="9148" r="12617"/>
          <a:stretch/>
        </p:blipFill>
        <p:spPr>
          <a:xfrm>
            <a:off x="152400" y="611175"/>
            <a:ext cx="3876232" cy="4065149"/>
          </a:xfrm>
          <a:prstGeom prst="rect">
            <a:avLst/>
          </a:prstGeom>
          <a:noFill/>
          <a:ln>
            <a:noFill/>
          </a:ln>
        </p:spPr>
      </p:pic>
      <p:sp>
        <p:nvSpPr>
          <p:cNvPr id="2297" name="Google Shape;2297;p51"/>
          <p:cNvSpPr txBox="1"/>
          <p:nvPr/>
        </p:nvSpPr>
        <p:spPr>
          <a:xfrm>
            <a:off x="4234700" y="1010225"/>
            <a:ext cx="4440600" cy="3140100"/>
          </a:xfrm>
          <a:prstGeom prst="rect">
            <a:avLst/>
          </a:prstGeom>
          <a:noFill/>
          <a:ln>
            <a:noFill/>
          </a:ln>
        </p:spPr>
        <p:txBody>
          <a:bodyPr spcFirstLastPara="1" wrap="square" lIns="91425" tIns="91425" rIns="91425" bIns="91425" anchor="t" anchorCtr="0">
            <a:spAutoFit/>
          </a:bodyPr>
          <a:lstStyle/>
          <a:p>
            <a:pPr marL="457200" lvl="0" indent="-304800" algn="just" rtl="0">
              <a:lnSpc>
                <a:spcPct val="90000"/>
              </a:lnSpc>
              <a:spcBef>
                <a:spcPts val="1000"/>
              </a:spcBef>
              <a:spcAft>
                <a:spcPts val="0"/>
              </a:spcAft>
              <a:buSzPts val="1200"/>
              <a:buChar char="●"/>
            </a:pPr>
            <a:r>
              <a:rPr lang="en" sz="1200" b="1"/>
              <a:t>Income </a:t>
            </a:r>
            <a:r>
              <a:rPr lang="en" sz="1200"/>
              <a:t>memiliki k</a:t>
            </a:r>
            <a:r>
              <a:rPr lang="en" sz="1200" b="1"/>
              <a:t>orelasi baik</a:t>
            </a:r>
            <a:r>
              <a:rPr lang="en" sz="1200"/>
              <a:t> dengan </a:t>
            </a:r>
            <a:r>
              <a:rPr lang="en" sz="1200" b="1"/>
              <a:t>NumCatalogPurchase &amp; NumStorePurchase</a:t>
            </a:r>
            <a:r>
              <a:rPr lang="en" sz="1200"/>
              <a:t> tetapi </a:t>
            </a:r>
            <a:r>
              <a:rPr lang="en" sz="1200" b="1"/>
              <a:t>berbanding terbalik dengan NumWebVisitMonth</a:t>
            </a:r>
            <a:endParaRPr sz="1200" b="1"/>
          </a:p>
          <a:p>
            <a:pPr marL="457200" lvl="0" indent="-304800" algn="just" rtl="0">
              <a:lnSpc>
                <a:spcPct val="90000"/>
              </a:lnSpc>
              <a:spcBef>
                <a:spcPts val="0"/>
              </a:spcBef>
              <a:spcAft>
                <a:spcPts val="0"/>
              </a:spcAft>
              <a:buSzPts val="1200"/>
              <a:buChar char="●"/>
            </a:pPr>
            <a:r>
              <a:rPr lang="en" sz="1200" b="1"/>
              <a:t>Income </a:t>
            </a:r>
            <a:r>
              <a:rPr lang="en" sz="1200"/>
              <a:t>memiliki </a:t>
            </a:r>
            <a:r>
              <a:rPr lang="en" sz="1200" b="1"/>
              <a:t>korelasi baik</a:t>
            </a:r>
            <a:r>
              <a:rPr lang="en" sz="1200"/>
              <a:t> dengan </a:t>
            </a:r>
            <a:r>
              <a:rPr lang="en" sz="1200" b="1"/>
              <a:t>Jumlah barang yang dibeli (Mnt..Products)</a:t>
            </a:r>
            <a:endParaRPr sz="1200" b="1"/>
          </a:p>
          <a:p>
            <a:pPr marL="457200" lvl="0" indent="-304800" algn="just" rtl="0">
              <a:lnSpc>
                <a:spcPct val="90000"/>
              </a:lnSpc>
              <a:spcBef>
                <a:spcPts val="0"/>
              </a:spcBef>
              <a:spcAft>
                <a:spcPts val="0"/>
              </a:spcAft>
              <a:buSzPts val="1200"/>
              <a:buChar char="●"/>
            </a:pPr>
            <a:r>
              <a:rPr lang="en" sz="1200"/>
              <a:t>Banyaknya </a:t>
            </a:r>
            <a:r>
              <a:rPr lang="en" sz="1200" b="1"/>
              <a:t>jumlah anak</a:t>
            </a:r>
            <a:r>
              <a:rPr lang="en" sz="1200"/>
              <a:t> memiliki </a:t>
            </a:r>
            <a:r>
              <a:rPr lang="en" sz="1200" b="1"/>
              <a:t>korelasi yang berbanding terbalik dengan jumlah barang yang dibeli(Mnt..Products)</a:t>
            </a:r>
            <a:r>
              <a:rPr lang="en" sz="1200"/>
              <a:t>, </a:t>
            </a:r>
            <a:r>
              <a:rPr lang="en" sz="1200" b="1"/>
              <a:t>pesanan yang dibeli menggunakan web, catalog &amp; store</a:t>
            </a:r>
            <a:r>
              <a:rPr lang="en" sz="1200"/>
              <a:t> akan tetapi memiliki </a:t>
            </a:r>
            <a:r>
              <a:rPr lang="en" sz="1200" b="1"/>
              <a:t>korelasi yang baik dengan web visit</a:t>
            </a:r>
            <a:endParaRPr sz="1200" b="1"/>
          </a:p>
          <a:p>
            <a:pPr marL="457200" lvl="0" indent="-304800" algn="just" rtl="0">
              <a:lnSpc>
                <a:spcPct val="90000"/>
              </a:lnSpc>
              <a:spcBef>
                <a:spcPts val="0"/>
              </a:spcBef>
              <a:spcAft>
                <a:spcPts val="0"/>
              </a:spcAft>
              <a:buSzPts val="1200"/>
              <a:buChar char="●"/>
            </a:pPr>
            <a:r>
              <a:rPr lang="en" sz="1200" b="1"/>
              <a:t>Begitu pula dengan teenhome</a:t>
            </a:r>
            <a:r>
              <a:rPr lang="en" sz="1200"/>
              <a:t> akan tetapi </a:t>
            </a:r>
            <a:r>
              <a:rPr lang="en" sz="1200" b="1"/>
              <a:t>dengan nilai korelasi yang lebih kecil.</a:t>
            </a:r>
            <a:endParaRPr sz="1200"/>
          </a:p>
          <a:p>
            <a:pPr marL="457200" lvl="0" indent="-304800" algn="just" rtl="0">
              <a:lnSpc>
                <a:spcPct val="90000"/>
              </a:lnSpc>
              <a:spcBef>
                <a:spcPts val="0"/>
              </a:spcBef>
              <a:spcAft>
                <a:spcPts val="0"/>
              </a:spcAft>
              <a:buSzPts val="1200"/>
              <a:buChar char="●"/>
            </a:pPr>
            <a:r>
              <a:rPr lang="en" sz="1200" b="1"/>
              <a:t>Beberapa produk memiliki korelasi yang lebih baik antara satu dan lainnya, hal ini mungkin dapat dijadikan acuan untuk mengkombinasi penawaran produk (ex : buah dan ikan , daging dan wine)</a:t>
            </a:r>
            <a:endParaRPr sz="12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34"/>
          <p:cNvSpPr txBox="1">
            <a:spLocks noGrp="1"/>
          </p:cNvSpPr>
          <p:nvPr>
            <p:ph type="subTitle" idx="1"/>
          </p:nvPr>
        </p:nvSpPr>
        <p:spPr>
          <a:xfrm>
            <a:off x="3360600" y="1594975"/>
            <a:ext cx="2432100" cy="2715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000000"/>
                </a:solidFill>
                <a:latin typeface="Arial"/>
                <a:ea typeface="Arial"/>
                <a:cs typeface="Arial"/>
                <a:sym typeface="Arial"/>
              </a:rPr>
              <a:t>Ketua Kelompok:</a:t>
            </a:r>
            <a:endParaRPr sz="1100">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r>
              <a:rPr lang="en" sz="1100">
                <a:solidFill>
                  <a:srgbClr val="000000"/>
                </a:solidFill>
                <a:latin typeface="Arial"/>
                <a:ea typeface="Arial"/>
                <a:cs typeface="Arial"/>
                <a:sym typeface="Arial"/>
              </a:rPr>
              <a:t>Taufik Yasir Sukarda</a:t>
            </a:r>
            <a:endParaRPr sz="1100">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50000"/>
              </a:lnSpc>
              <a:spcBef>
                <a:spcPts val="100"/>
              </a:spcBef>
              <a:spcAft>
                <a:spcPts val="0"/>
              </a:spcAft>
              <a:buNone/>
            </a:pPr>
            <a:r>
              <a:rPr lang="en" sz="1100">
                <a:solidFill>
                  <a:srgbClr val="000000"/>
                </a:solidFill>
                <a:latin typeface="Arial"/>
                <a:ea typeface="Arial"/>
                <a:cs typeface="Arial"/>
                <a:sym typeface="Arial"/>
              </a:rPr>
              <a:t>Anggota Kelompok:</a:t>
            </a:r>
            <a:endParaRPr sz="1100">
              <a:solidFill>
                <a:srgbClr val="000000"/>
              </a:solidFill>
              <a:latin typeface="Arial"/>
              <a:ea typeface="Arial"/>
              <a:cs typeface="Arial"/>
              <a:sym typeface="Arial"/>
            </a:endParaRPr>
          </a:p>
          <a:p>
            <a:pPr marL="0" lvl="0" indent="0" algn="l" rtl="0">
              <a:lnSpc>
                <a:spcPct val="150000"/>
              </a:lnSpc>
              <a:spcBef>
                <a:spcPts val="100"/>
              </a:spcBef>
              <a:spcAft>
                <a:spcPts val="0"/>
              </a:spcAft>
              <a:buNone/>
            </a:pPr>
            <a:r>
              <a:rPr lang="en" sz="1100">
                <a:solidFill>
                  <a:srgbClr val="000000"/>
                </a:solidFill>
                <a:latin typeface="Arial"/>
                <a:ea typeface="Arial"/>
                <a:cs typeface="Arial"/>
                <a:sym typeface="Arial"/>
              </a:rPr>
              <a:t>1. Candraditya Dwaya Putra</a:t>
            </a:r>
            <a:endParaRPr sz="1100">
              <a:solidFill>
                <a:srgbClr val="000000"/>
              </a:solidFill>
              <a:latin typeface="Arial"/>
              <a:ea typeface="Arial"/>
              <a:cs typeface="Arial"/>
              <a:sym typeface="Arial"/>
            </a:endParaRPr>
          </a:p>
          <a:p>
            <a:pPr marL="0" lvl="0" indent="0" algn="l" rtl="0">
              <a:lnSpc>
                <a:spcPct val="150000"/>
              </a:lnSpc>
              <a:spcBef>
                <a:spcPts val="100"/>
              </a:spcBef>
              <a:spcAft>
                <a:spcPts val="0"/>
              </a:spcAft>
              <a:buNone/>
            </a:pPr>
            <a:r>
              <a:rPr lang="en" sz="1100">
                <a:solidFill>
                  <a:srgbClr val="000000"/>
                </a:solidFill>
                <a:latin typeface="Arial"/>
                <a:ea typeface="Arial"/>
                <a:cs typeface="Arial"/>
                <a:sym typeface="Arial"/>
              </a:rPr>
              <a:t>2. Muhammad Ayuvi Laksana Putra</a:t>
            </a:r>
            <a:endParaRPr sz="1100">
              <a:solidFill>
                <a:srgbClr val="000000"/>
              </a:solidFill>
              <a:latin typeface="Arial"/>
              <a:ea typeface="Arial"/>
              <a:cs typeface="Arial"/>
              <a:sym typeface="Arial"/>
            </a:endParaRPr>
          </a:p>
          <a:p>
            <a:pPr marL="0" lvl="0" indent="0" algn="l" rtl="0">
              <a:lnSpc>
                <a:spcPct val="150000"/>
              </a:lnSpc>
              <a:spcBef>
                <a:spcPts val="100"/>
              </a:spcBef>
              <a:spcAft>
                <a:spcPts val="0"/>
              </a:spcAft>
              <a:buNone/>
            </a:pPr>
            <a:r>
              <a:rPr lang="en" sz="1100">
                <a:solidFill>
                  <a:srgbClr val="000000"/>
                </a:solidFill>
                <a:latin typeface="Arial"/>
                <a:ea typeface="Arial"/>
                <a:cs typeface="Arial"/>
                <a:sym typeface="Arial"/>
              </a:rPr>
              <a:t>3. Muhammad Rido</a:t>
            </a:r>
            <a:endParaRPr sz="1100">
              <a:solidFill>
                <a:srgbClr val="000000"/>
              </a:solidFill>
              <a:latin typeface="Arial"/>
              <a:ea typeface="Arial"/>
              <a:cs typeface="Arial"/>
              <a:sym typeface="Arial"/>
            </a:endParaRPr>
          </a:p>
          <a:p>
            <a:pPr marL="0" lvl="0" indent="0" algn="l" rtl="0">
              <a:lnSpc>
                <a:spcPct val="150000"/>
              </a:lnSpc>
              <a:spcBef>
                <a:spcPts val="100"/>
              </a:spcBef>
              <a:spcAft>
                <a:spcPts val="0"/>
              </a:spcAft>
              <a:buNone/>
            </a:pPr>
            <a:r>
              <a:rPr lang="en" sz="1100">
                <a:solidFill>
                  <a:srgbClr val="000000"/>
                </a:solidFill>
                <a:latin typeface="Arial"/>
                <a:ea typeface="Arial"/>
                <a:cs typeface="Arial"/>
                <a:sym typeface="Arial"/>
              </a:rPr>
              <a:t>4. Putriarrum Kusuma Wardani</a:t>
            </a:r>
            <a:endParaRPr sz="1100">
              <a:solidFill>
                <a:srgbClr val="000000"/>
              </a:solidFill>
              <a:latin typeface="Arial"/>
              <a:ea typeface="Arial"/>
              <a:cs typeface="Arial"/>
              <a:sym typeface="Arial"/>
            </a:endParaRPr>
          </a:p>
          <a:p>
            <a:pPr marL="0" lvl="0" indent="0" algn="l" rtl="0">
              <a:lnSpc>
                <a:spcPct val="150000"/>
              </a:lnSpc>
              <a:spcBef>
                <a:spcPts val="100"/>
              </a:spcBef>
              <a:spcAft>
                <a:spcPts val="0"/>
              </a:spcAft>
              <a:buNone/>
            </a:pPr>
            <a:r>
              <a:rPr lang="en" sz="1100">
                <a:solidFill>
                  <a:srgbClr val="000000"/>
                </a:solidFill>
                <a:latin typeface="Arial"/>
                <a:ea typeface="Arial"/>
                <a:cs typeface="Arial"/>
                <a:sym typeface="Arial"/>
              </a:rPr>
              <a:t>5. Radithya Arif Pambudi</a:t>
            </a:r>
            <a:endParaRPr sz="1100">
              <a:solidFill>
                <a:srgbClr val="000000"/>
              </a:solidFill>
              <a:latin typeface="Arial"/>
              <a:ea typeface="Arial"/>
              <a:cs typeface="Arial"/>
              <a:sym typeface="Arial"/>
            </a:endParaRPr>
          </a:p>
          <a:p>
            <a:pPr marL="0" lvl="0" indent="0" algn="l" rtl="0">
              <a:lnSpc>
                <a:spcPct val="150000"/>
              </a:lnSpc>
              <a:spcBef>
                <a:spcPts val="100"/>
              </a:spcBef>
              <a:spcAft>
                <a:spcPts val="0"/>
              </a:spcAft>
              <a:buNone/>
            </a:pPr>
            <a:r>
              <a:rPr lang="en" sz="1100">
                <a:solidFill>
                  <a:srgbClr val="000000"/>
                </a:solidFill>
                <a:latin typeface="Arial"/>
                <a:ea typeface="Arial"/>
                <a:cs typeface="Arial"/>
                <a:sym typeface="Arial"/>
              </a:rPr>
              <a:t>6. Rizandhi Aulia Adipradana</a:t>
            </a:r>
            <a:endParaRPr sz="1100">
              <a:solidFill>
                <a:srgbClr val="000000"/>
              </a:solidFill>
              <a:latin typeface="Arial"/>
              <a:ea typeface="Arial"/>
              <a:cs typeface="Arial"/>
              <a:sym typeface="Arial"/>
            </a:endParaRPr>
          </a:p>
          <a:p>
            <a:pPr marL="0" lvl="0" indent="0" algn="l" rtl="0">
              <a:lnSpc>
                <a:spcPct val="150000"/>
              </a:lnSpc>
              <a:spcBef>
                <a:spcPts val="100"/>
              </a:spcBef>
              <a:spcAft>
                <a:spcPts val="0"/>
              </a:spcAft>
              <a:buNone/>
            </a:pPr>
            <a:r>
              <a:rPr lang="en" sz="1100">
                <a:solidFill>
                  <a:srgbClr val="000000"/>
                </a:solidFill>
                <a:latin typeface="Arial"/>
                <a:ea typeface="Arial"/>
                <a:cs typeface="Arial"/>
                <a:sym typeface="Arial"/>
              </a:rPr>
              <a:t>7. Salwa Salsabila</a:t>
            </a:r>
            <a:endParaRPr sz="1100">
              <a:solidFill>
                <a:srgbClr val="000000"/>
              </a:solidFill>
              <a:latin typeface="Arial"/>
              <a:ea typeface="Arial"/>
              <a:cs typeface="Arial"/>
              <a:sym typeface="Arial"/>
            </a:endParaRPr>
          </a:p>
          <a:p>
            <a:pPr marL="0" lvl="0" indent="0" algn="ctr" rtl="0">
              <a:spcBef>
                <a:spcPts val="100"/>
              </a:spcBef>
              <a:spcAft>
                <a:spcPts val="0"/>
              </a:spcAft>
              <a:buNone/>
            </a:pPr>
            <a:endParaRPr sz="1600"/>
          </a:p>
        </p:txBody>
      </p:sp>
      <p:pic>
        <p:nvPicPr>
          <p:cNvPr id="1888" name="Google Shape;1888;p34"/>
          <p:cNvPicPr preferRelativeResize="0"/>
          <p:nvPr/>
        </p:nvPicPr>
        <p:blipFill rotWithShape="1">
          <a:blip r:embed="rId3">
            <a:alphaModFix/>
          </a:blip>
          <a:srcRect l="5798" t="38342" r="2601" b="35619"/>
          <a:stretch/>
        </p:blipFill>
        <p:spPr>
          <a:xfrm>
            <a:off x="3150187" y="583650"/>
            <a:ext cx="2843625" cy="809100"/>
          </a:xfrm>
          <a:prstGeom prst="rect">
            <a:avLst/>
          </a:prstGeom>
          <a:noFill/>
          <a:ln>
            <a:noFill/>
          </a:ln>
        </p:spPr>
      </p:pic>
      <p:cxnSp>
        <p:nvCxnSpPr>
          <p:cNvPr id="1889" name="Google Shape;1889;p34"/>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1890" name="Google Shape;1890;p34"/>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pic>
        <p:nvPicPr>
          <p:cNvPr id="2302" name="Google Shape;2302;p52"/>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303" name="Google Shape;2303;p52"/>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304" name="Google Shape;2304;p52"/>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305" name="Google Shape;2305;p52"/>
          <p:cNvSpPr txBox="1"/>
          <p:nvPr/>
        </p:nvSpPr>
        <p:spPr>
          <a:xfrm>
            <a:off x="3354950" y="-4425"/>
            <a:ext cx="2424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SPESIFIC</a:t>
            </a:r>
            <a:endParaRPr b="1"/>
          </a:p>
          <a:p>
            <a:pPr marL="0" lvl="0" indent="0" algn="ctr" rtl="0">
              <a:spcBef>
                <a:spcPts val="0"/>
              </a:spcBef>
              <a:spcAft>
                <a:spcPts val="0"/>
              </a:spcAft>
              <a:buNone/>
            </a:pPr>
            <a:r>
              <a:rPr lang="en" b="1"/>
              <a:t>MULTIVARIATE ANALYSIS</a:t>
            </a:r>
            <a:endParaRPr b="1"/>
          </a:p>
        </p:txBody>
      </p:sp>
      <p:sp>
        <p:nvSpPr>
          <p:cNvPr id="2306" name="Google Shape;2306;p52"/>
          <p:cNvSpPr txBox="1"/>
          <p:nvPr/>
        </p:nvSpPr>
        <p:spPr>
          <a:xfrm>
            <a:off x="4766375" y="820850"/>
            <a:ext cx="3808800" cy="3694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t>Multivariate Numeric:</a:t>
            </a:r>
            <a:endParaRPr sz="1200" b="1"/>
          </a:p>
          <a:p>
            <a:pPr marL="457200" lvl="0" indent="-304800" algn="just" rtl="0">
              <a:spcBef>
                <a:spcPts val="0"/>
              </a:spcBef>
              <a:spcAft>
                <a:spcPts val="0"/>
              </a:spcAft>
              <a:buSzPts val="1200"/>
              <a:buChar char="●"/>
            </a:pPr>
            <a:r>
              <a:rPr lang="en" sz="1200" b="1"/>
              <a:t>Tidak terdapat multicollinearity</a:t>
            </a:r>
            <a:r>
              <a:rPr lang="en" sz="1200"/>
              <a:t> antara kolom sehingga </a:t>
            </a:r>
            <a:r>
              <a:rPr lang="en" sz="1200" b="1"/>
              <a:t>semua kolom dapat dipertahankan</a:t>
            </a:r>
            <a:r>
              <a:rPr lang="en" sz="1200"/>
              <a:t> atau tidak perlu dieliminasi.</a:t>
            </a:r>
            <a:endParaRPr sz="1200"/>
          </a:p>
          <a:p>
            <a:pPr marL="457200" lvl="0" indent="-304800" algn="just" rtl="0">
              <a:spcBef>
                <a:spcPts val="0"/>
              </a:spcBef>
              <a:spcAft>
                <a:spcPts val="0"/>
              </a:spcAft>
              <a:buSzPts val="1200"/>
              <a:buChar char="●"/>
            </a:pPr>
            <a:r>
              <a:rPr lang="en" sz="1200"/>
              <a:t>Terdapat beberapa kolom numerik yang berkorelasi cukup kuat dengan target (`Response`) baik berkorelasi positif maupun negatif.</a:t>
            </a:r>
            <a:endParaRPr sz="1200"/>
          </a:p>
          <a:p>
            <a:pPr marL="457200" lvl="0" indent="-304800" algn="just" rtl="0">
              <a:spcBef>
                <a:spcPts val="0"/>
              </a:spcBef>
              <a:spcAft>
                <a:spcPts val="0"/>
              </a:spcAft>
              <a:buSzPts val="1200"/>
              <a:buChar char="●"/>
            </a:pPr>
            <a:r>
              <a:rPr lang="en" sz="1200"/>
              <a:t>Kolom numerik yang memiliki </a:t>
            </a:r>
            <a:r>
              <a:rPr lang="en" sz="1200" b="1"/>
              <a:t>korelasi positif </a:t>
            </a:r>
            <a:r>
              <a:rPr lang="en" sz="1200"/>
              <a:t>cukup kuat dengan </a:t>
            </a:r>
            <a:r>
              <a:rPr lang="en" sz="1200" b="1"/>
              <a:t>target (`Response`)</a:t>
            </a:r>
            <a:r>
              <a:rPr lang="en" sz="1200"/>
              <a:t> yaitu </a:t>
            </a:r>
            <a:r>
              <a:rPr lang="en" sz="1200" b="1"/>
              <a:t>Ratio_Acceptence (0.43), Total_Revenue (0.27), Total_Purchase (0.16), dan Income (0.13)</a:t>
            </a:r>
            <a:r>
              <a:rPr lang="en" sz="1200"/>
              <a:t>.</a:t>
            </a:r>
            <a:endParaRPr sz="1200"/>
          </a:p>
          <a:p>
            <a:pPr marL="457200" lvl="0" indent="-304800" algn="just" rtl="0">
              <a:spcBef>
                <a:spcPts val="0"/>
              </a:spcBef>
              <a:spcAft>
                <a:spcPts val="0"/>
              </a:spcAft>
              <a:buSzPts val="1200"/>
              <a:buChar char="●"/>
            </a:pPr>
            <a:r>
              <a:rPr lang="en" sz="1200"/>
              <a:t>Kolom numerik yang memiliki </a:t>
            </a:r>
            <a:r>
              <a:rPr lang="en" sz="1200" b="1"/>
              <a:t>korelasi negatif</a:t>
            </a:r>
            <a:r>
              <a:rPr lang="en" sz="1200"/>
              <a:t> cukup kuat dengan </a:t>
            </a:r>
            <a:r>
              <a:rPr lang="en" sz="1200" b="1"/>
              <a:t>target (`Response`)</a:t>
            </a:r>
            <a:r>
              <a:rPr lang="en" sz="1200"/>
              <a:t> yaitu </a:t>
            </a:r>
            <a:r>
              <a:rPr lang="en" sz="1200" b="1"/>
              <a:t>Recency (-0.20), Year_Enroll (-0.17), dan Teenhome (-0.15)</a:t>
            </a:r>
            <a:r>
              <a:rPr lang="en" sz="1200"/>
              <a:t>.</a:t>
            </a:r>
            <a:endParaRPr sz="1200"/>
          </a:p>
          <a:p>
            <a:pPr marL="457200" lvl="0" indent="-304800" algn="just" rtl="0">
              <a:spcBef>
                <a:spcPts val="0"/>
              </a:spcBef>
              <a:spcAft>
                <a:spcPts val="0"/>
              </a:spcAft>
              <a:buSzPts val="1200"/>
              <a:buChar char="●"/>
            </a:pPr>
            <a:r>
              <a:rPr lang="en" sz="1200"/>
              <a:t>T</a:t>
            </a:r>
            <a:r>
              <a:rPr lang="en" sz="1200" b="1"/>
              <a:t>arget (`Response`) memiliki korelasi yang terkuat dengan Total_Campaign</a:t>
            </a:r>
            <a:r>
              <a:rPr lang="en" sz="1200"/>
              <a:t>.</a:t>
            </a:r>
            <a:endParaRPr sz="1200"/>
          </a:p>
        </p:txBody>
      </p:sp>
      <p:pic>
        <p:nvPicPr>
          <p:cNvPr id="2307" name="Google Shape;2307;p52"/>
          <p:cNvPicPr preferRelativeResize="0"/>
          <p:nvPr/>
        </p:nvPicPr>
        <p:blipFill>
          <a:blip r:embed="rId4">
            <a:alphaModFix/>
          </a:blip>
          <a:stretch>
            <a:fillRect/>
          </a:stretch>
        </p:blipFill>
        <p:spPr>
          <a:xfrm>
            <a:off x="152400" y="630057"/>
            <a:ext cx="4613975" cy="40423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pic>
        <p:nvPicPr>
          <p:cNvPr id="2312" name="Google Shape;2312;p53"/>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313" name="Google Shape;2313;p53"/>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314" name="Google Shape;2314;p53"/>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315" name="Google Shape;2315;p53"/>
          <p:cNvSpPr txBox="1"/>
          <p:nvPr/>
        </p:nvSpPr>
        <p:spPr>
          <a:xfrm>
            <a:off x="3354950" y="-4425"/>
            <a:ext cx="2424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SPESIFIC</a:t>
            </a:r>
            <a:endParaRPr b="1"/>
          </a:p>
          <a:p>
            <a:pPr marL="0" lvl="0" indent="0" algn="ctr" rtl="0">
              <a:spcBef>
                <a:spcPts val="0"/>
              </a:spcBef>
              <a:spcAft>
                <a:spcPts val="0"/>
              </a:spcAft>
              <a:buNone/>
            </a:pPr>
            <a:r>
              <a:rPr lang="en" b="1"/>
              <a:t>MULTIVARIATE ANALYSIS</a:t>
            </a:r>
            <a:endParaRPr b="1"/>
          </a:p>
          <a:p>
            <a:pPr marL="0" lvl="0" indent="0" algn="l" rtl="0">
              <a:spcBef>
                <a:spcPts val="0"/>
              </a:spcBef>
              <a:spcAft>
                <a:spcPts val="0"/>
              </a:spcAft>
              <a:buNone/>
            </a:pPr>
            <a:endParaRPr b="1"/>
          </a:p>
        </p:txBody>
      </p:sp>
      <p:sp>
        <p:nvSpPr>
          <p:cNvPr id="2316" name="Google Shape;2316;p53"/>
          <p:cNvSpPr txBox="1"/>
          <p:nvPr/>
        </p:nvSpPr>
        <p:spPr>
          <a:xfrm>
            <a:off x="5255150" y="1371150"/>
            <a:ext cx="3309600" cy="2401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t>Multivariate Numeric Pola:</a:t>
            </a:r>
            <a:endParaRPr sz="1200" b="1"/>
          </a:p>
          <a:p>
            <a:pPr marL="0" lvl="0" indent="0" algn="just" rtl="0">
              <a:spcBef>
                <a:spcPts val="0"/>
              </a:spcBef>
              <a:spcAft>
                <a:spcPts val="0"/>
              </a:spcAft>
              <a:buNone/>
            </a:pPr>
            <a:endParaRPr sz="1200" b="1"/>
          </a:p>
          <a:p>
            <a:pPr marL="0" lvl="0" indent="0" algn="just" rtl="0">
              <a:spcBef>
                <a:spcPts val="0"/>
              </a:spcBef>
              <a:spcAft>
                <a:spcPts val="0"/>
              </a:spcAft>
              <a:buNone/>
            </a:pPr>
            <a:r>
              <a:rPr lang="en" sz="1200" b="1"/>
              <a:t>Penggunaan PCA</a:t>
            </a:r>
            <a:r>
              <a:rPr lang="en" sz="1200"/>
              <a:t> dimaksudkan untuk </a:t>
            </a:r>
            <a:r>
              <a:rPr lang="en" sz="1200" b="1"/>
              <a:t>mengetahui pola atau cluster</a:t>
            </a:r>
            <a:r>
              <a:rPr lang="en" sz="1200"/>
              <a:t> dari features yang ada. Berdasarkan hasil visualisasi scatter plot, </a:t>
            </a:r>
            <a:r>
              <a:rPr lang="en" sz="1200" b="1"/>
              <a:t>plot tidak membentuk garis lurus</a:t>
            </a:r>
            <a:r>
              <a:rPr lang="en" sz="1200"/>
              <a:t> melainkan bentuk yang lain hampir seperti kurva </a:t>
            </a:r>
            <a:r>
              <a:rPr lang="en" sz="1200" b="1"/>
              <a:t>sehingga plot ini menunjukkan hubungan nonlinear</a:t>
            </a:r>
            <a:r>
              <a:rPr lang="en" sz="1200"/>
              <a:t>. Dengan demikian maka </a:t>
            </a:r>
            <a:r>
              <a:rPr lang="en" sz="1200" b="1"/>
              <a:t>ketika melakukan permodelan lebih baik menggunakan model yang nonlinear</a:t>
            </a:r>
            <a:r>
              <a:rPr lang="en" sz="1200"/>
              <a:t>.</a:t>
            </a:r>
            <a:endParaRPr sz="1200"/>
          </a:p>
        </p:txBody>
      </p:sp>
      <p:pic>
        <p:nvPicPr>
          <p:cNvPr id="2317" name="Google Shape;2317;p53"/>
          <p:cNvPicPr preferRelativeResize="0"/>
          <p:nvPr/>
        </p:nvPicPr>
        <p:blipFill>
          <a:blip r:embed="rId4">
            <a:alphaModFix/>
          </a:blip>
          <a:stretch>
            <a:fillRect/>
          </a:stretch>
        </p:blipFill>
        <p:spPr>
          <a:xfrm>
            <a:off x="152400" y="621900"/>
            <a:ext cx="5034625" cy="405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pic>
        <p:nvPicPr>
          <p:cNvPr id="2322" name="Google Shape;2322;p54"/>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323" name="Google Shape;2323;p54"/>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324" name="Google Shape;2324;p54"/>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325" name="Google Shape;2325;p54"/>
          <p:cNvSpPr txBox="1"/>
          <p:nvPr/>
        </p:nvSpPr>
        <p:spPr>
          <a:xfrm>
            <a:off x="3354950" y="-4425"/>
            <a:ext cx="2424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SPESIFIC</a:t>
            </a:r>
            <a:endParaRPr b="1"/>
          </a:p>
          <a:p>
            <a:pPr marL="0" lvl="0" indent="0" algn="ctr" rtl="0">
              <a:spcBef>
                <a:spcPts val="0"/>
              </a:spcBef>
              <a:spcAft>
                <a:spcPts val="0"/>
              </a:spcAft>
              <a:buNone/>
            </a:pPr>
            <a:r>
              <a:rPr lang="en" b="1"/>
              <a:t>MULTIVARIATE ANALYSIS</a:t>
            </a:r>
            <a:endParaRPr b="1"/>
          </a:p>
          <a:p>
            <a:pPr marL="0" lvl="0" indent="0" algn="l" rtl="0">
              <a:spcBef>
                <a:spcPts val="0"/>
              </a:spcBef>
              <a:spcAft>
                <a:spcPts val="0"/>
              </a:spcAft>
              <a:buNone/>
            </a:pPr>
            <a:endParaRPr b="1"/>
          </a:p>
        </p:txBody>
      </p:sp>
      <p:sp>
        <p:nvSpPr>
          <p:cNvPr id="2326" name="Google Shape;2326;p54"/>
          <p:cNvSpPr txBox="1"/>
          <p:nvPr/>
        </p:nvSpPr>
        <p:spPr>
          <a:xfrm>
            <a:off x="4902925" y="1463550"/>
            <a:ext cx="3451200" cy="2216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t>Multivariate Categorical:</a:t>
            </a:r>
            <a:endParaRPr sz="1200" b="1"/>
          </a:p>
          <a:p>
            <a:pPr marL="0" lvl="0" indent="0" algn="just" rtl="0">
              <a:spcBef>
                <a:spcPts val="0"/>
              </a:spcBef>
              <a:spcAft>
                <a:spcPts val="0"/>
              </a:spcAft>
              <a:buNone/>
            </a:pPr>
            <a:endParaRPr sz="1200" b="1"/>
          </a:p>
          <a:p>
            <a:pPr marL="457200" lvl="0" indent="-304800" algn="just" rtl="0">
              <a:spcBef>
                <a:spcPts val="0"/>
              </a:spcBef>
              <a:spcAft>
                <a:spcPts val="0"/>
              </a:spcAft>
              <a:buSzPts val="1200"/>
              <a:buChar char="●"/>
            </a:pPr>
            <a:r>
              <a:rPr lang="en" sz="1200"/>
              <a:t>Analisis </a:t>
            </a:r>
            <a:r>
              <a:rPr lang="en" sz="1200" b="1"/>
              <a:t>correlation categorical</a:t>
            </a:r>
            <a:r>
              <a:rPr lang="en" sz="1200"/>
              <a:t> data dilakukan dengan </a:t>
            </a:r>
            <a:r>
              <a:rPr lang="en" sz="1200" b="1"/>
              <a:t>menggunakan </a:t>
            </a:r>
            <a:r>
              <a:rPr lang="en" sz="1200"/>
              <a:t>fungsi </a:t>
            </a:r>
            <a:r>
              <a:rPr lang="en" sz="1200" b="1"/>
              <a:t>Contingency</a:t>
            </a:r>
            <a:r>
              <a:rPr lang="en" sz="1200"/>
              <a:t>. Berdasarkan perhitungan tersebut </a:t>
            </a:r>
            <a:r>
              <a:rPr lang="en" sz="1200" b="1"/>
              <a:t>semua data categorical memiliki hubungan yang kuat dengan target (`Response`)</a:t>
            </a:r>
            <a:r>
              <a:rPr lang="en" sz="1200"/>
              <a:t>.</a:t>
            </a:r>
            <a:endParaRPr sz="1200"/>
          </a:p>
          <a:p>
            <a:pPr marL="457200" lvl="0" indent="-304800" algn="just" rtl="0">
              <a:spcBef>
                <a:spcPts val="0"/>
              </a:spcBef>
              <a:spcAft>
                <a:spcPts val="0"/>
              </a:spcAft>
              <a:buSzPts val="1200"/>
              <a:buChar char="●"/>
            </a:pPr>
            <a:r>
              <a:rPr lang="en" sz="1200" b="1"/>
              <a:t>Semua data categorical yang memiliki korelasi negatif dengan target (`Response`)</a:t>
            </a:r>
            <a:r>
              <a:rPr lang="en" sz="1200"/>
              <a:t>.</a:t>
            </a:r>
            <a:endParaRPr sz="1200"/>
          </a:p>
        </p:txBody>
      </p:sp>
      <p:pic>
        <p:nvPicPr>
          <p:cNvPr id="2327" name="Google Shape;2327;p54"/>
          <p:cNvPicPr preferRelativeResize="0"/>
          <p:nvPr/>
        </p:nvPicPr>
        <p:blipFill>
          <a:blip r:embed="rId4">
            <a:alphaModFix/>
          </a:blip>
          <a:stretch>
            <a:fillRect/>
          </a:stretch>
        </p:blipFill>
        <p:spPr>
          <a:xfrm>
            <a:off x="152400" y="826875"/>
            <a:ext cx="2141833" cy="1960498"/>
          </a:xfrm>
          <a:prstGeom prst="rect">
            <a:avLst/>
          </a:prstGeom>
          <a:noFill/>
          <a:ln>
            <a:noFill/>
          </a:ln>
        </p:spPr>
      </p:pic>
      <p:pic>
        <p:nvPicPr>
          <p:cNvPr id="2328" name="Google Shape;2328;p54"/>
          <p:cNvPicPr preferRelativeResize="0"/>
          <p:nvPr/>
        </p:nvPicPr>
        <p:blipFill>
          <a:blip r:embed="rId5">
            <a:alphaModFix/>
          </a:blip>
          <a:stretch>
            <a:fillRect/>
          </a:stretch>
        </p:blipFill>
        <p:spPr>
          <a:xfrm>
            <a:off x="2393837" y="826875"/>
            <a:ext cx="2209938" cy="1960500"/>
          </a:xfrm>
          <a:prstGeom prst="rect">
            <a:avLst/>
          </a:prstGeom>
          <a:noFill/>
          <a:ln>
            <a:noFill/>
          </a:ln>
        </p:spPr>
      </p:pic>
      <p:pic>
        <p:nvPicPr>
          <p:cNvPr id="2329" name="Google Shape;2329;p54"/>
          <p:cNvPicPr preferRelativeResize="0"/>
          <p:nvPr/>
        </p:nvPicPr>
        <p:blipFill>
          <a:blip r:embed="rId6">
            <a:alphaModFix/>
          </a:blip>
          <a:stretch>
            <a:fillRect/>
          </a:stretch>
        </p:blipFill>
        <p:spPr>
          <a:xfrm>
            <a:off x="152400" y="2955093"/>
            <a:ext cx="2141833" cy="1873631"/>
          </a:xfrm>
          <a:prstGeom prst="rect">
            <a:avLst/>
          </a:prstGeom>
          <a:noFill/>
          <a:ln>
            <a:noFill/>
          </a:ln>
        </p:spPr>
      </p:pic>
      <p:pic>
        <p:nvPicPr>
          <p:cNvPr id="2330" name="Google Shape;2330;p54"/>
          <p:cNvPicPr preferRelativeResize="0"/>
          <p:nvPr/>
        </p:nvPicPr>
        <p:blipFill>
          <a:blip r:embed="rId7">
            <a:alphaModFix/>
          </a:blip>
          <a:stretch>
            <a:fillRect/>
          </a:stretch>
        </p:blipFill>
        <p:spPr>
          <a:xfrm>
            <a:off x="2461952" y="2955092"/>
            <a:ext cx="2141833" cy="18736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pic>
        <p:nvPicPr>
          <p:cNvPr id="2335" name="Google Shape;2335;p55"/>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336" name="Google Shape;2336;p55"/>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337" name="Google Shape;2337;p55"/>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338" name="Google Shape;2338;p55"/>
          <p:cNvSpPr txBox="1"/>
          <p:nvPr/>
        </p:nvSpPr>
        <p:spPr>
          <a:xfrm>
            <a:off x="3354950" y="43550"/>
            <a:ext cx="2141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BIVARIATE ANALYSIS</a:t>
            </a:r>
            <a:endParaRPr b="1"/>
          </a:p>
          <a:p>
            <a:pPr marL="0" lvl="0" indent="0" algn="ctr" rtl="0">
              <a:spcBef>
                <a:spcPts val="0"/>
              </a:spcBef>
              <a:spcAft>
                <a:spcPts val="0"/>
              </a:spcAft>
              <a:buNone/>
            </a:pPr>
            <a:r>
              <a:rPr lang="en"/>
              <a:t>(Education)</a:t>
            </a:r>
            <a:endParaRPr b="1"/>
          </a:p>
        </p:txBody>
      </p:sp>
      <p:sp>
        <p:nvSpPr>
          <p:cNvPr id="2339" name="Google Shape;2339;p55"/>
          <p:cNvSpPr txBox="1"/>
          <p:nvPr/>
        </p:nvSpPr>
        <p:spPr>
          <a:xfrm>
            <a:off x="2711675" y="1115400"/>
            <a:ext cx="51678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t>Spesifik Analisis: </a:t>
            </a:r>
            <a:endParaRPr sz="1200" b="1"/>
          </a:p>
          <a:p>
            <a:pPr marL="457200" lvl="0" indent="-304800" algn="just" rtl="0">
              <a:spcBef>
                <a:spcPts val="0"/>
              </a:spcBef>
              <a:spcAft>
                <a:spcPts val="0"/>
              </a:spcAft>
              <a:buSzPts val="1200"/>
              <a:buChar char="●"/>
            </a:pPr>
            <a:r>
              <a:rPr lang="en" sz="1200" b="1"/>
              <a:t>Basic </a:t>
            </a:r>
            <a:r>
              <a:rPr lang="en" sz="1200"/>
              <a:t>memiliki </a:t>
            </a:r>
            <a:r>
              <a:rPr lang="en" sz="1200" b="1"/>
              <a:t>ratio acceptence yang terkecil</a:t>
            </a:r>
            <a:r>
              <a:rPr lang="en" sz="1200"/>
              <a:t> yaitu dengan proporsi </a:t>
            </a:r>
            <a:r>
              <a:rPr lang="en" sz="1200" b="1"/>
              <a:t>response sebesar 10%</a:t>
            </a:r>
            <a:r>
              <a:rPr lang="en" sz="1200"/>
              <a:t> dan </a:t>
            </a:r>
            <a:r>
              <a:rPr lang="en" sz="1200" b="1"/>
              <a:t>ignore sebesar 1.92%</a:t>
            </a:r>
            <a:r>
              <a:rPr lang="en" sz="1200"/>
              <a:t> sehingga </a:t>
            </a:r>
            <a:r>
              <a:rPr lang="en" sz="1200" b="1"/>
              <a:t>total ratio acceptencenya kurang dari 20%</a:t>
            </a:r>
            <a:r>
              <a:rPr lang="en" sz="1200"/>
              <a:t> sedangkan di </a:t>
            </a:r>
            <a:r>
              <a:rPr lang="en" sz="1200" b="1"/>
              <a:t>kategori pendidikan lainnya memiliki total ratio acceptence lebih dari 20%</a:t>
            </a:r>
            <a:r>
              <a:rPr lang="en" sz="1200"/>
              <a:t>.</a:t>
            </a:r>
            <a:endParaRPr sz="1200"/>
          </a:p>
        </p:txBody>
      </p:sp>
      <p:pic>
        <p:nvPicPr>
          <p:cNvPr id="2340" name="Google Shape;2340;p55"/>
          <p:cNvPicPr preferRelativeResize="0"/>
          <p:nvPr/>
        </p:nvPicPr>
        <p:blipFill rotWithShape="1">
          <a:blip r:embed="rId4">
            <a:alphaModFix/>
          </a:blip>
          <a:srcRect r="27745"/>
          <a:stretch/>
        </p:blipFill>
        <p:spPr>
          <a:xfrm>
            <a:off x="152400" y="2955100"/>
            <a:ext cx="2559276" cy="2076215"/>
          </a:xfrm>
          <a:prstGeom prst="rect">
            <a:avLst/>
          </a:prstGeom>
          <a:noFill/>
          <a:ln>
            <a:noFill/>
          </a:ln>
        </p:spPr>
      </p:pic>
      <p:pic>
        <p:nvPicPr>
          <p:cNvPr id="2341" name="Google Shape;2341;p55"/>
          <p:cNvPicPr preferRelativeResize="0"/>
          <p:nvPr/>
        </p:nvPicPr>
        <p:blipFill rotWithShape="1">
          <a:blip r:embed="rId5">
            <a:alphaModFix/>
          </a:blip>
          <a:srcRect l="82740"/>
          <a:stretch/>
        </p:blipFill>
        <p:spPr>
          <a:xfrm>
            <a:off x="83148" y="387007"/>
            <a:ext cx="560050" cy="1933426"/>
          </a:xfrm>
          <a:prstGeom prst="rect">
            <a:avLst/>
          </a:prstGeom>
          <a:noFill/>
          <a:ln>
            <a:noFill/>
          </a:ln>
        </p:spPr>
      </p:pic>
      <p:pic>
        <p:nvPicPr>
          <p:cNvPr id="2342" name="Google Shape;2342;p55"/>
          <p:cNvPicPr preferRelativeResize="0"/>
          <p:nvPr/>
        </p:nvPicPr>
        <p:blipFill rotWithShape="1">
          <a:blip r:embed="rId6">
            <a:alphaModFix/>
          </a:blip>
          <a:srcRect r="26551"/>
          <a:stretch/>
        </p:blipFill>
        <p:spPr>
          <a:xfrm>
            <a:off x="152400" y="686800"/>
            <a:ext cx="2559274" cy="2272713"/>
          </a:xfrm>
          <a:prstGeom prst="rect">
            <a:avLst/>
          </a:prstGeom>
          <a:noFill/>
          <a:ln>
            <a:noFill/>
          </a:ln>
        </p:spPr>
      </p:pic>
      <p:sp>
        <p:nvSpPr>
          <p:cNvPr id="2343" name="Google Shape;2343;p55"/>
          <p:cNvSpPr txBox="1"/>
          <p:nvPr/>
        </p:nvSpPr>
        <p:spPr>
          <a:xfrm>
            <a:off x="2711775" y="3205600"/>
            <a:ext cx="5167800" cy="1662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t>Spesifik Analisis: </a:t>
            </a:r>
            <a:endParaRPr sz="1200" b="1"/>
          </a:p>
          <a:p>
            <a:pPr marL="457200" lvl="0" indent="-304800" algn="just" rtl="0">
              <a:spcBef>
                <a:spcPts val="0"/>
              </a:spcBef>
              <a:spcAft>
                <a:spcPts val="0"/>
              </a:spcAft>
              <a:buSzPts val="1200"/>
              <a:buChar char="●"/>
            </a:pPr>
            <a:r>
              <a:rPr lang="en" sz="1200" b="1"/>
              <a:t>Perusahaan memperoleh revenue terkecil </a:t>
            </a:r>
            <a:r>
              <a:rPr lang="en" sz="1200"/>
              <a:t>dari </a:t>
            </a:r>
            <a:r>
              <a:rPr lang="en" sz="1200" b="1"/>
              <a:t>Basic Education yaitu $60 dari response </a:t>
            </a:r>
            <a:r>
              <a:rPr lang="en" sz="1200"/>
              <a:t>dan </a:t>
            </a:r>
            <a:r>
              <a:rPr lang="en" sz="1200" b="1"/>
              <a:t>$83 dari ignore </a:t>
            </a:r>
            <a:r>
              <a:rPr lang="en" sz="1200"/>
              <a:t>sehingga </a:t>
            </a:r>
            <a:r>
              <a:rPr lang="en" sz="1200" b="1"/>
              <a:t>Total Revenue Basic Education kurang dari $150 </a:t>
            </a:r>
            <a:r>
              <a:rPr lang="en" sz="1200"/>
              <a:t>sedangkan </a:t>
            </a:r>
            <a:r>
              <a:rPr lang="en" sz="1200" b="1"/>
              <a:t>kategori pendidikan </a:t>
            </a:r>
            <a:r>
              <a:rPr lang="en" sz="1200"/>
              <a:t>lainnya memiliki total revenue</a:t>
            </a:r>
            <a:r>
              <a:rPr lang="en" sz="1200" b="1"/>
              <a:t> lebih dari $1000. </a:t>
            </a:r>
            <a:r>
              <a:rPr lang="en" sz="1200"/>
              <a:t>Tetapi terdapat hal menarik pada kategori basic</a:t>
            </a:r>
            <a:r>
              <a:rPr lang="en" sz="1200" b="1"/>
              <a:t> </a:t>
            </a:r>
            <a:r>
              <a:rPr lang="en" sz="1200"/>
              <a:t>karena </a:t>
            </a:r>
            <a:r>
              <a:rPr lang="en" sz="1200" b="1"/>
              <a:t>total revenue ignore lebih tinggi 14 dollar dari yang response.</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pic>
        <p:nvPicPr>
          <p:cNvPr id="2348" name="Google Shape;2348;p56"/>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349" name="Google Shape;2349;p56"/>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350" name="Google Shape;2350;p56"/>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351" name="Google Shape;2351;p56"/>
          <p:cNvSpPr txBox="1"/>
          <p:nvPr/>
        </p:nvSpPr>
        <p:spPr>
          <a:xfrm>
            <a:off x="3354950" y="43550"/>
            <a:ext cx="2141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BIVARIATE ANALYSIS</a:t>
            </a:r>
            <a:endParaRPr b="1"/>
          </a:p>
          <a:p>
            <a:pPr marL="0" lvl="0" indent="0" algn="ctr" rtl="0">
              <a:spcBef>
                <a:spcPts val="0"/>
              </a:spcBef>
              <a:spcAft>
                <a:spcPts val="0"/>
              </a:spcAft>
              <a:buNone/>
            </a:pPr>
            <a:r>
              <a:rPr lang="en"/>
              <a:t>(Education)</a:t>
            </a:r>
            <a:endParaRPr b="1"/>
          </a:p>
        </p:txBody>
      </p:sp>
      <p:pic>
        <p:nvPicPr>
          <p:cNvPr id="2352" name="Google Shape;2352;p56"/>
          <p:cNvPicPr preferRelativeResize="0"/>
          <p:nvPr/>
        </p:nvPicPr>
        <p:blipFill rotWithShape="1">
          <a:blip r:embed="rId4">
            <a:alphaModFix/>
          </a:blip>
          <a:srcRect r="28825"/>
          <a:stretch/>
        </p:blipFill>
        <p:spPr>
          <a:xfrm>
            <a:off x="145675" y="2709076"/>
            <a:ext cx="2532025" cy="2119649"/>
          </a:xfrm>
          <a:prstGeom prst="rect">
            <a:avLst/>
          </a:prstGeom>
          <a:noFill/>
          <a:ln>
            <a:noFill/>
          </a:ln>
        </p:spPr>
      </p:pic>
      <p:pic>
        <p:nvPicPr>
          <p:cNvPr id="2353" name="Google Shape;2353;p56"/>
          <p:cNvPicPr preferRelativeResize="0"/>
          <p:nvPr/>
        </p:nvPicPr>
        <p:blipFill rotWithShape="1">
          <a:blip r:embed="rId4">
            <a:alphaModFix/>
          </a:blip>
          <a:srcRect l="82740"/>
          <a:stretch/>
        </p:blipFill>
        <p:spPr>
          <a:xfrm>
            <a:off x="83148" y="283724"/>
            <a:ext cx="560050" cy="1933426"/>
          </a:xfrm>
          <a:prstGeom prst="rect">
            <a:avLst/>
          </a:prstGeom>
          <a:noFill/>
          <a:ln>
            <a:noFill/>
          </a:ln>
        </p:spPr>
      </p:pic>
      <p:pic>
        <p:nvPicPr>
          <p:cNvPr id="2354" name="Google Shape;2354;p56"/>
          <p:cNvPicPr preferRelativeResize="0"/>
          <p:nvPr/>
        </p:nvPicPr>
        <p:blipFill rotWithShape="1">
          <a:blip r:embed="rId5">
            <a:alphaModFix/>
          </a:blip>
          <a:srcRect r="28402"/>
          <a:stretch/>
        </p:blipFill>
        <p:spPr>
          <a:xfrm>
            <a:off x="93649" y="537825"/>
            <a:ext cx="2584049" cy="2150482"/>
          </a:xfrm>
          <a:prstGeom prst="rect">
            <a:avLst/>
          </a:prstGeom>
          <a:noFill/>
          <a:ln>
            <a:noFill/>
          </a:ln>
        </p:spPr>
      </p:pic>
      <p:sp>
        <p:nvSpPr>
          <p:cNvPr id="2355" name="Google Shape;2355;p56"/>
          <p:cNvSpPr txBox="1"/>
          <p:nvPr/>
        </p:nvSpPr>
        <p:spPr>
          <a:xfrm>
            <a:off x="2711675" y="977689"/>
            <a:ext cx="5167800" cy="147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t>Spesifik Analisis: </a:t>
            </a:r>
            <a:endParaRPr sz="1200" b="1"/>
          </a:p>
          <a:p>
            <a:pPr marL="457200" lvl="0" indent="-304800" algn="just" rtl="0">
              <a:spcBef>
                <a:spcPts val="0"/>
              </a:spcBef>
              <a:spcAft>
                <a:spcPts val="0"/>
              </a:spcAft>
              <a:buSzPts val="1200"/>
              <a:buChar char="●"/>
            </a:pPr>
            <a:r>
              <a:rPr lang="en" sz="1200" b="1"/>
              <a:t>Basic </a:t>
            </a:r>
            <a:r>
              <a:rPr lang="en" sz="1200"/>
              <a:t>memiliki </a:t>
            </a:r>
            <a:r>
              <a:rPr lang="en" sz="1200" b="1"/>
              <a:t>Frequency Purchase yang terkecil</a:t>
            </a:r>
            <a:r>
              <a:rPr lang="en" sz="1200"/>
              <a:t> yaitu dengan proporsi </a:t>
            </a:r>
            <a:r>
              <a:rPr lang="en" sz="1200" b="1"/>
              <a:t>response sebesar 16</a:t>
            </a:r>
            <a:r>
              <a:rPr lang="en" sz="1200"/>
              <a:t> dan </a:t>
            </a:r>
            <a:r>
              <a:rPr lang="en" sz="1200" b="1"/>
              <a:t>ignore sebesar 14</a:t>
            </a:r>
            <a:r>
              <a:rPr lang="en" sz="1200"/>
              <a:t> sehingga </a:t>
            </a:r>
            <a:r>
              <a:rPr lang="en" sz="1200" b="1"/>
              <a:t>Total Frequency Purchase pendidikan basic kurang dari 40</a:t>
            </a:r>
            <a:r>
              <a:rPr lang="en" sz="1200"/>
              <a:t> sedangkan di </a:t>
            </a:r>
            <a:r>
              <a:rPr lang="en" sz="1200" b="1"/>
              <a:t>kategori pendidikan lainnya memiliki total ratio acceptence lebih dari 40</a:t>
            </a:r>
            <a:r>
              <a:rPr lang="en" sz="1200"/>
              <a:t>, meskipun nilainya sudah di atas rata-rata frequency purchase secara keseluruhan yaitu 20.</a:t>
            </a:r>
            <a:endParaRPr sz="1200" b="1"/>
          </a:p>
        </p:txBody>
      </p:sp>
      <p:sp>
        <p:nvSpPr>
          <p:cNvPr id="2356" name="Google Shape;2356;p56"/>
          <p:cNvSpPr txBox="1"/>
          <p:nvPr/>
        </p:nvSpPr>
        <p:spPr>
          <a:xfrm>
            <a:off x="2711775" y="3067889"/>
            <a:ext cx="5167800" cy="147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t>Spesifik Analisis: </a:t>
            </a:r>
            <a:endParaRPr sz="1200" b="1"/>
          </a:p>
          <a:p>
            <a:pPr marL="457200" lvl="0" indent="-304800" algn="just" rtl="0">
              <a:spcBef>
                <a:spcPts val="0"/>
              </a:spcBef>
              <a:spcAft>
                <a:spcPts val="0"/>
              </a:spcAft>
              <a:buSzPts val="1200"/>
              <a:buChar char="●"/>
            </a:pPr>
            <a:r>
              <a:rPr lang="en" sz="1200" b="1"/>
              <a:t>Basic </a:t>
            </a:r>
            <a:r>
              <a:rPr lang="en" sz="1200"/>
              <a:t>memiliki </a:t>
            </a:r>
            <a:r>
              <a:rPr lang="en" sz="1200" b="1"/>
              <a:t>Recency yang terkecil yaitu </a:t>
            </a:r>
            <a:r>
              <a:rPr lang="en" sz="1200"/>
              <a:t>dengan proporsi </a:t>
            </a:r>
            <a:r>
              <a:rPr lang="en" sz="1200" b="1"/>
              <a:t>response 10 hari </a:t>
            </a:r>
            <a:r>
              <a:rPr lang="en" sz="1200"/>
              <a:t>dan </a:t>
            </a:r>
            <a:r>
              <a:rPr lang="en" sz="1200" b="1"/>
              <a:t>ignore 50 hari </a:t>
            </a:r>
            <a:r>
              <a:rPr lang="en" sz="1200"/>
              <a:t>sehingga </a:t>
            </a:r>
            <a:r>
              <a:rPr lang="en" sz="1200" b="1"/>
              <a:t>Total Recency pendidikan basic kurang dari 70 hari </a:t>
            </a:r>
            <a:r>
              <a:rPr lang="en" sz="1200"/>
              <a:t>sedangkan </a:t>
            </a:r>
            <a:r>
              <a:rPr lang="en" sz="1200" b="1"/>
              <a:t>kategori pendidikan lainnya memiliki total Recency lebih dari 70 hari. </a:t>
            </a:r>
            <a:r>
              <a:rPr lang="en" sz="1200"/>
              <a:t>Dengan demikian dapat ditarik kesimpulan bahwa kategori</a:t>
            </a:r>
            <a:r>
              <a:rPr lang="en" sz="1200" b="1"/>
              <a:t> basic masih melakukan pembelian pada 50 hari terakhir.</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pic>
        <p:nvPicPr>
          <p:cNvPr id="2361" name="Google Shape;2361;p57"/>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362" name="Google Shape;2362;p57"/>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363" name="Google Shape;2363;p57"/>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364" name="Google Shape;2364;p57"/>
          <p:cNvSpPr txBox="1"/>
          <p:nvPr/>
        </p:nvSpPr>
        <p:spPr>
          <a:xfrm>
            <a:off x="3354950" y="43550"/>
            <a:ext cx="2141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BIVARIATE ANALYSIS</a:t>
            </a:r>
            <a:endParaRPr b="1"/>
          </a:p>
          <a:p>
            <a:pPr marL="0" lvl="0" indent="0" algn="ctr" rtl="0">
              <a:spcBef>
                <a:spcPts val="0"/>
              </a:spcBef>
              <a:spcAft>
                <a:spcPts val="0"/>
              </a:spcAft>
              <a:buNone/>
            </a:pPr>
            <a:r>
              <a:rPr lang="en"/>
              <a:t>(Education)</a:t>
            </a:r>
            <a:endParaRPr b="1"/>
          </a:p>
        </p:txBody>
      </p:sp>
      <p:pic>
        <p:nvPicPr>
          <p:cNvPr id="2365" name="Google Shape;2365;p57"/>
          <p:cNvPicPr preferRelativeResize="0"/>
          <p:nvPr/>
        </p:nvPicPr>
        <p:blipFill rotWithShape="1">
          <a:blip r:embed="rId4">
            <a:alphaModFix/>
          </a:blip>
          <a:srcRect l="82740"/>
          <a:stretch/>
        </p:blipFill>
        <p:spPr>
          <a:xfrm>
            <a:off x="83148" y="283724"/>
            <a:ext cx="560050" cy="1933426"/>
          </a:xfrm>
          <a:prstGeom prst="rect">
            <a:avLst/>
          </a:prstGeom>
          <a:noFill/>
          <a:ln>
            <a:noFill/>
          </a:ln>
        </p:spPr>
      </p:pic>
      <p:sp>
        <p:nvSpPr>
          <p:cNvPr id="2366" name="Google Shape;2366;p57"/>
          <p:cNvSpPr txBox="1"/>
          <p:nvPr/>
        </p:nvSpPr>
        <p:spPr>
          <a:xfrm>
            <a:off x="1160900" y="1094100"/>
            <a:ext cx="6529800" cy="3509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t>General Analisis Response berdasarkan Education</a:t>
            </a:r>
            <a:endParaRPr sz="1200" b="1"/>
          </a:p>
          <a:p>
            <a:pPr marL="0" lvl="0" indent="0" algn="just" rtl="0">
              <a:spcBef>
                <a:spcPts val="0"/>
              </a:spcBef>
              <a:spcAft>
                <a:spcPts val="0"/>
              </a:spcAft>
              <a:buNone/>
            </a:pPr>
            <a:endParaRPr sz="1200" b="1"/>
          </a:p>
          <a:p>
            <a:pPr marL="0" lvl="0" indent="0" algn="just" rtl="0">
              <a:spcBef>
                <a:spcPts val="0"/>
              </a:spcBef>
              <a:spcAft>
                <a:spcPts val="0"/>
              </a:spcAft>
              <a:buNone/>
            </a:pPr>
            <a:r>
              <a:rPr lang="en" sz="1200"/>
              <a:t>Berdasarkan analisis bivariate dengan beberapa parameter seperti Ratio Acceptence, Frequency Purchase, Total Revenue, dan Recency kategori Basic memiliki insight yang menarik dimana:</a:t>
            </a:r>
            <a:endParaRPr sz="1200"/>
          </a:p>
          <a:p>
            <a:pPr marL="0" lvl="0" indent="0" algn="just" rtl="0">
              <a:spcBef>
                <a:spcPts val="0"/>
              </a:spcBef>
              <a:spcAft>
                <a:spcPts val="0"/>
              </a:spcAft>
              <a:buNone/>
            </a:pPr>
            <a:endParaRPr sz="1200"/>
          </a:p>
          <a:p>
            <a:pPr marL="457200" lvl="0" indent="-304800" algn="just" rtl="0">
              <a:spcBef>
                <a:spcPts val="0"/>
              </a:spcBef>
              <a:spcAft>
                <a:spcPts val="0"/>
              </a:spcAft>
              <a:buSzPts val="1200"/>
              <a:buChar char="●"/>
            </a:pPr>
            <a:r>
              <a:rPr lang="en" sz="1200" b="1"/>
              <a:t>Kategori Basic Education memiliki Ratio Acceptence, Frequency Purchase, Total Revenue yang rendah </a:t>
            </a:r>
            <a:r>
              <a:rPr lang="en" sz="1200"/>
              <a:t>daripada lainnya sehingga menjadi </a:t>
            </a:r>
            <a:r>
              <a:rPr lang="en" sz="1200" b="1"/>
              <a:t>peluang positif </a:t>
            </a:r>
            <a:r>
              <a:rPr lang="en" sz="1200"/>
              <a:t>yang dapat dikenai perlakukan</a:t>
            </a:r>
            <a:r>
              <a:rPr lang="en" sz="1200" b="1"/>
              <a:t> strategi marketing </a:t>
            </a:r>
            <a:r>
              <a:rPr lang="en" sz="1200"/>
              <a:t>untuk </a:t>
            </a:r>
            <a:r>
              <a:rPr lang="en" sz="1200" b="1"/>
              <a:t>meningkatkan Response dan revenue perusahaan. </a:t>
            </a:r>
            <a:r>
              <a:rPr lang="en" sz="1200"/>
              <a:t>Selain itu, dengan</a:t>
            </a:r>
            <a:r>
              <a:rPr lang="en" sz="1200" b="1"/>
              <a:t> Recency yang rendah </a:t>
            </a:r>
            <a:r>
              <a:rPr lang="en" sz="1200"/>
              <a:t>yang ada dapat </a:t>
            </a:r>
            <a:r>
              <a:rPr lang="en" sz="1200" b="1"/>
              <a:t>dijadikan pertimbangan dalam penerapan strategi marketing pada kategori ini.</a:t>
            </a:r>
            <a:endParaRPr sz="1200" b="1"/>
          </a:p>
          <a:p>
            <a:pPr marL="457200" lvl="0" indent="-304800" algn="just" rtl="0">
              <a:spcBef>
                <a:spcPts val="0"/>
              </a:spcBef>
              <a:spcAft>
                <a:spcPts val="0"/>
              </a:spcAft>
              <a:buSzPts val="1200"/>
              <a:buChar char="●"/>
            </a:pPr>
            <a:r>
              <a:rPr lang="en" sz="1200" b="1"/>
              <a:t>Apabila </a:t>
            </a:r>
            <a:r>
              <a:rPr lang="en" sz="1200"/>
              <a:t>akan</a:t>
            </a:r>
            <a:r>
              <a:rPr lang="en" sz="1200" b="1"/>
              <a:t> meluncurkan</a:t>
            </a:r>
            <a:r>
              <a:rPr lang="en" sz="1200"/>
              <a:t> </a:t>
            </a:r>
            <a:r>
              <a:rPr lang="en" sz="1200" b="1"/>
              <a:t>product baru dapat lebih friendly pada kategori Basic</a:t>
            </a:r>
            <a:r>
              <a:rPr lang="en" sz="1200"/>
              <a:t>, supaya </a:t>
            </a:r>
            <a:r>
              <a:rPr lang="en" sz="1200" b="1"/>
              <a:t>tingkat pembelian bisa meningkat sehingga pendapatan</a:t>
            </a:r>
            <a:r>
              <a:rPr lang="en" sz="1200"/>
              <a:t> pada kategori </a:t>
            </a:r>
            <a:r>
              <a:rPr lang="en" sz="1200" b="1"/>
              <a:t>Basic </a:t>
            </a:r>
            <a:r>
              <a:rPr lang="en" sz="1200"/>
              <a:t>dapat </a:t>
            </a:r>
            <a:r>
              <a:rPr lang="en" sz="1200" b="1"/>
              <a:t>meningkat </a:t>
            </a:r>
            <a:r>
              <a:rPr lang="en" sz="1200"/>
              <a:t>juga. </a:t>
            </a:r>
            <a:endParaRPr sz="1200"/>
          </a:p>
          <a:p>
            <a:pPr marL="457200" lvl="0" indent="-304800" algn="just" rtl="0">
              <a:spcBef>
                <a:spcPts val="0"/>
              </a:spcBef>
              <a:spcAft>
                <a:spcPts val="0"/>
              </a:spcAft>
              <a:buSzPts val="1200"/>
              <a:buChar char="●"/>
            </a:pPr>
            <a:r>
              <a:rPr lang="en" sz="1200" b="1"/>
              <a:t>Penerapan </a:t>
            </a:r>
            <a:r>
              <a:rPr lang="en" sz="1200"/>
              <a:t>strategi marketing yang l</a:t>
            </a:r>
            <a:r>
              <a:rPr lang="en" sz="1200" b="1"/>
              <a:t>ebih spesifik perlu dilakukan untuk mengurangi cost marketing </a:t>
            </a:r>
            <a:r>
              <a:rPr lang="en" sz="1200"/>
              <a:t>dengan</a:t>
            </a:r>
            <a:r>
              <a:rPr lang="en" sz="1200" b="1"/>
              <a:t> </a:t>
            </a:r>
            <a:r>
              <a:rPr lang="en" sz="1200"/>
              <a:t>melakukan </a:t>
            </a:r>
            <a:r>
              <a:rPr lang="en" sz="1200" b="1"/>
              <a:t>analisis </a:t>
            </a:r>
            <a:r>
              <a:rPr lang="en" sz="1200"/>
              <a:t>berdasarkan kategori yang lainnya seperti</a:t>
            </a:r>
            <a:r>
              <a:rPr lang="en" sz="1200" b="1"/>
              <a:t> Age_Category, Marital_Status, hingga Income_Category </a:t>
            </a:r>
            <a:r>
              <a:rPr lang="en" sz="1200"/>
              <a:t>atau bahkan lebih spesifik lagi</a:t>
            </a:r>
            <a:r>
              <a:rPr lang="en" sz="1200" b="1"/>
              <a:t>.</a:t>
            </a:r>
            <a:endParaRPr sz="12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5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72" name="Google Shape;2372;p58"/>
          <p:cNvSpPr txBox="1">
            <a:spLocks noGrp="1"/>
          </p:cNvSpPr>
          <p:nvPr>
            <p:ph type="subTitle" idx="1"/>
          </p:nvPr>
        </p:nvSpPr>
        <p:spPr>
          <a:xfrm>
            <a:off x="2971800" y="2357207"/>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1"/>
              <a:t>Business Insight</a:t>
            </a:r>
            <a:endParaRPr sz="2300" b="1"/>
          </a:p>
        </p:txBody>
      </p:sp>
      <p:cxnSp>
        <p:nvCxnSpPr>
          <p:cNvPr id="2373" name="Google Shape;2373;p58"/>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374" name="Google Shape;2374;p58"/>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pic>
        <p:nvPicPr>
          <p:cNvPr id="2379" name="Google Shape;2379;p59"/>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380" name="Google Shape;2380;p59"/>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381" name="Google Shape;2381;p59"/>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382" name="Google Shape;2382;p59"/>
          <p:cNvPicPr preferRelativeResize="0"/>
          <p:nvPr/>
        </p:nvPicPr>
        <p:blipFill>
          <a:blip r:embed="rId4">
            <a:alphaModFix/>
          </a:blip>
          <a:stretch>
            <a:fillRect/>
          </a:stretch>
        </p:blipFill>
        <p:spPr>
          <a:xfrm>
            <a:off x="2530675" y="703850"/>
            <a:ext cx="4616523" cy="4124876"/>
          </a:xfrm>
          <a:prstGeom prst="rect">
            <a:avLst/>
          </a:prstGeom>
          <a:noFill/>
          <a:ln>
            <a:noFill/>
          </a:ln>
        </p:spPr>
      </p:pic>
      <p:sp>
        <p:nvSpPr>
          <p:cNvPr id="2383" name="Google Shape;2383;p59"/>
          <p:cNvSpPr txBox="1">
            <a:spLocks noGrp="1"/>
          </p:cNvSpPr>
          <p:nvPr>
            <p:ph type="title"/>
          </p:nvPr>
        </p:nvSpPr>
        <p:spPr>
          <a:xfrm>
            <a:off x="3662293" y="353825"/>
            <a:ext cx="1810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Arial"/>
                <a:ea typeface="Arial"/>
                <a:cs typeface="Arial"/>
                <a:sym typeface="Arial"/>
              </a:rPr>
              <a:t>Business Insight 4</a:t>
            </a:r>
            <a:endParaRPr sz="1400" b="1">
              <a:solidFill>
                <a:srgbClr val="000000"/>
              </a:solidFill>
              <a:latin typeface="Arial"/>
              <a:ea typeface="Arial"/>
              <a:cs typeface="Arial"/>
              <a:sym typeface="Arial"/>
            </a:endParaRPr>
          </a:p>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pic>
        <p:nvPicPr>
          <p:cNvPr id="2388" name="Google Shape;2388;p60"/>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389" name="Google Shape;2389;p60"/>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390" name="Google Shape;2390;p60"/>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391" name="Google Shape;2391;p60"/>
          <p:cNvSpPr txBox="1"/>
          <p:nvPr/>
        </p:nvSpPr>
        <p:spPr>
          <a:xfrm>
            <a:off x="888225" y="155044"/>
            <a:ext cx="6630900" cy="4027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r>
              <a:rPr lang="en" sz="1750" dirty="0">
                <a:solidFill>
                  <a:srgbClr val="212121"/>
                </a:solidFill>
                <a:highlight>
                  <a:srgbClr val="FFFFFF"/>
                </a:highlight>
                <a:latin typeface="Roboto"/>
                <a:ea typeface="Roboto"/>
                <a:cs typeface="Roboto"/>
                <a:sym typeface="Roboto"/>
              </a:rPr>
              <a:t>Insight</a:t>
            </a:r>
            <a:endParaRPr sz="1750" dirty="0">
              <a:solidFill>
                <a:srgbClr val="212121"/>
              </a:solidFill>
              <a:highlight>
                <a:srgbClr val="FFFFFF"/>
              </a:highlight>
              <a:latin typeface="Roboto"/>
              <a:ea typeface="Roboto"/>
              <a:cs typeface="Roboto"/>
              <a:sym typeface="Roboto"/>
            </a:endParaRPr>
          </a:p>
          <a:p>
            <a:pPr marL="0" lvl="0" indent="0" algn="l" rtl="0">
              <a:lnSpc>
                <a:spcPct val="115000"/>
              </a:lnSpc>
              <a:spcBef>
                <a:spcPts val="800"/>
              </a:spcBef>
              <a:spcAft>
                <a:spcPts val="0"/>
              </a:spcAft>
              <a:buNone/>
            </a:pPr>
            <a:r>
              <a:rPr lang="en" sz="1350" dirty="0">
                <a:solidFill>
                  <a:srgbClr val="212121"/>
                </a:solidFill>
                <a:highlight>
                  <a:srgbClr val="FFFFFF"/>
                </a:highlight>
                <a:latin typeface="Roboto"/>
                <a:ea typeface="Roboto"/>
                <a:cs typeface="Roboto"/>
                <a:sym typeface="Roboto"/>
              </a:rPr>
              <a:t>Pembelian tersebar merata di segala tingkat pendidikan, produk-produk wine didominasi level pendidikan PhD dimana level PhD memiliki income yang lebih baik dari level pendidikan manapun. Untuk produk daging, ikan, makanan manis dan buah didominasi tingkat graduation. Level pendidikan Basic memiliki daya beli yang rendah terhadap produk lainnya, terutama daging.</a:t>
            </a:r>
            <a:endParaRPr sz="1350" dirty="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750" dirty="0">
                <a:solidFill>
                  <a:srgbClr val="212121"/>
                </a:solidFill>
                <a:highlight>
                  <a:srgbClr val="FFFFFF"/>
                </a:highlight>
                <a:latin typeface="Roboto"/>
                <a:ea typeface="Roboto"/>
                <a:cs typeface="Roboto"/>
                <a:sym typeface="Roboto"/>
              </a:rPr>
              <a:t>Rekomendasi</a:t>
            </a:r>
            <a:endParaRPr sz="1750" dirty="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350" dirty="0">
                <a:solidFill>
                  <a:srgbClr val="212121"/>
                </a:solidFill>
                <a:highlight>
                  <a:srgbClr val="FFFFFF"/>
                </a:highlight>
                <a:latin typeface="Roboto"/>
                <a:ea typeface="Roboto"/>
                <a:cs typeface="Roboto"/>
                <a:sym typeface="Roboto"/>
              </a:rPr>
              <a:t>Berdasarkan hasil analisis dari data yang diperoleh, maka kami merekomendasikan sebagai berikut</a:t>
            </a:r>
            <a:endParaRPr sz="1350" dirty="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sz="1200" dirty="0">
                <a:solidFill>
                  <a:srgbClr val="212121"/>
                </a:solidFill>
                <a:highlight>
                  <a:srgbClr val="FFFFFF"/>
                </a:highlight>
                <a:latin typeface="Roboto"/>
                <a:ea typeface="Roboto"/>
                <a:cs typeface="Roboto"/>
                <a:sym typeface="Roboto"/>
              </a:rPr>
              <a:t>Buat segmentasi pasar berdasarkan tingkat pendidikan. memisahkan strategi penjualan dan pemasaran untuk setiap segmen agar lebih sesuai dengan karakteristik dan kebutuhan kelompok pendidikan yang berbeda</a:t>
            </a:r>
            <a:endParaRPr sz="1200" dirty="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dirty="0">
                <a:solidFill>
                  <a:srgbClr val="212121"/>
                </a:solidFill>
                <a:highlight>
                  <a:srgbClr val="FFFFFF"/>
                </a:highlight>
                <a:latin typeface="Roboto"/>
                <a:ea typeface="Roboto"/>
                <a:cs typeface="Roboto"/>
                <a:sym typeface="Roboto"/>
              </a:rPr>
              <a:t>penawaran khusus atau diskon yang dapat menarik perhatian konsumen pada setiap level pendidikan. Misalnya, program diskon untuk siswa, penawaran spesial untuk mahasiswa, atau promosi khusus untuk lulusan.</a:t>
            </a:r>
            <a:endParaRPr sz="1200" dirty="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dirty="0">
                <a:solidFill>
                  <a:srgbClr val="212121"/>
                </a:solidFill>
                <a:highlight>
                  <a:srgbClr val="FFFFFF"/>
                </a:highlight>
                <a:latin typeface="Roboto"/>
                <a:ea typeface="Roboto"/>
                <a:cs typeface="Roboto"/>
                <a:sym typeface="Roboto"/>
              </a:rPr>
              <a:t>Mendapatkan umpan balik dari konsumen pada setiap level pendidikan dan tanggapi dengan cepat. Respons terhadap kebutuhan dan masukan konsumen dapat meningkatkan kepercayaan dan loyalitas.</a:t>
            </a:r>
            <a:endParaRPr sz="1200" dirty="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sz="1050" b="1" dirty="0">
              <a:solidFill>
                <a:srgbClr val="569CD6"/>
              </a:solidFill>
              <a:highlight>
                <a:srgbClr val="1F1F1F"/>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pic>
        <p:nvPicPr>
          <p:cNvPr id="2396" name="Google Shape;2396;p61"/>
          <p:cNvPicPr preferRelativeResize="0"/>
          <p:nvPr/>
        </p:nvPicPr>
        <p:blipFill>
          <a:blip r:embed="rId3">
            <a:alphaModFix/>
          </a:blip>
          <a:stretch>
            <a:fillRect/>
          </a:stretch>
        </p:blipFill>
        <p:spPr>
          <a:xfrm>
            <a:off x="2375938" y="1004753"/>
            <a:ext cx="4392116" cy="3924372"/>
          </a:xfrm>
          <a:prstGeom prst="rect">
            <a:avLst/>
          </a:prstGeom>
          <a:noFill/>
          <a:ln>
            <a:noFill/>
          </a:ln>
        </p:spPr>
      </p:pic>
      <p:sp>
        <p:nvSpPr>
          <p:cNvPr id="2397" name="Google Shape;2397;p61"/>
          <p:cNvSpPr txBox="1">
            <a:spLocks noGrp="1"/>
          </p:cNvSpPr>
          <p:nvPr>
            <p:ph type="title"/>
          </p:nvPr>
        </p:nvSpPr>
        <p:spPr>
          <a:xfrm>
            <a:off x="3662293" y="353825"/>
            <a:ext cx="1810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Arial"/>
                <a:ea typeface="Arial"/>
                <a:cs typeface="Arial"/>
                <a:sym typeface="Arial"/>
              </a:rPr>
              <a:t>Business Insight 4</a:t>
            </a:r>
            <a:endParaRPr sz="1400" b="1">
              <a:solidFill>
                <a:srgbClr val="000000"/>
              </a:solidFill>
              <a:latin typeface="Arial"/>
              <a:ea typeface="Arial"/>
              <a:cs typeface="Arial"/>
              <a:sym typeface="Arial"/>
            </a:endParaRPr>
          </a:p>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grpSp>
        <p:nvGrpSpPr>
          <p:cNvPr id="1895" name="Google Shape;1895;p35"/>
          <p:cNvGrpSpPr/>
          <p:nvPr/>
        </p:nvGrpSpPr>
        <p:grpSpPr>
          <a:xfrm>
            <a:off x="3994598" y="1510458"/>
            <a:ext cx="4430405" cy="3106404"/>
            <a:chOff x="862950" y="825025"/>
            <a:chExt cx="5862650" cy="4111175"/>
          </a:xfrm>
        </p:grpSpPr>
        <p:sp>
          <p:nvSpPr>
            <p:cNvPr id="1896" name="Google Shape;1896;p35"/>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5"/>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5"/>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5"/>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5"/>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5"/>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5"/>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5"/>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5"/>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5"/>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5"/>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5"/>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5"/>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5"/>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5"/>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5"/>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5"/>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5"/>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5"/>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5"/>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5"/>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5"/>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5"/>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5"/>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5"/>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5"/>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5"/>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5"/>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5"/>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5"/>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5"/>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5"/>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5"/>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5"/>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5"/>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5"/>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5"/>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5"/>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5"/>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5"/>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5"/>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5"/>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5"/>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5"/>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5"/>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5"/>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5"/>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5"/>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5"/>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5"/>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5"/>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5"/>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5"/>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5"/>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5"/>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5"/>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5"/>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5"/>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5"/>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5"/>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5"/>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5"/>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5"/>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5"/>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5"/>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5"/>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5"/>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5"/>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5"/>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5"/>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5"/>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5"/>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5"/>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5"/>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5"/>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5"/>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5"/>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5"/>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5"/>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5"/>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5"/>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5"/>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5"/>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5"/>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5"/>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5"/>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5"/>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5"/>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5"/>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5"/>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5"/>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5"/>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5"/>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5"/>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5"/>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5"/>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5"/>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5"/>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5"/>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5"/>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5"/>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5"/>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5"/>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5"/>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5"/>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5"/>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5"/>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5"/>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5"/>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5"/>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5"/>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5"/>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5"/>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5"/>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5"/>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5"/>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5"/>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5"/>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5"/>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5"/>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5"/>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5"/>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5"/>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5"/>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5"/>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5"/>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5"/>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5"/>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5"/>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5"/>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5"/>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5"/>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5"/>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5"/>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5"/>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5"/>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5"/>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5"/>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5"/>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5"/>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5"/>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5"/>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5"/>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5"/>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5"/>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35"/>
          <p:cNvGrpSpPr/>
          <p:nvPr/>
        </p:nvGrpSpPr>
        <p:grpSpPr>
          <a:xfrm>
            <a:off x="731624" y="892979"/>
            <a:ext cx="512081" cy="621653"/>
            <a:chOff x="731647" y="573573"/>
            <a:chExt cx="635100" cy="734640"/>
          </a:xfrm>
        </p:grpSpPr>
        <p:grpSp>
          <p:nvGrpSpPr>
            <p:cNvPr id="2106" name="Google Shape;2106;p35"/>
            <p:cNvGrpSpPr/>
            <p:nvPr/>
          </p:nvGrpSpPr>
          <p:grpSpPr>
            <a:xfrm>
              <a:off x="731647" y="573573"/>
              <a:ext cx="635100" cy="635100"/>
              <a:chOff x="917231" y="750460"/>
              <a:chExt cx="635100" cy="635100"/>
            </a:xfrm>
          </p:grpSpPr>
          <p:sp>
            <p:nvSpPr>
              <p:cNvPr id="2107" name="Google Shape;2107;p35"/>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35"/>
            <p:cNvGrpSpPr/>
            <p:nvPr/>
          </p:nvGrpSpPr>
          <p:grpSpPr>
            <a:xfrm>
              <a:off x="961679" y="1281213"/>
              <a:ext cx="175013" cy="27000"/>
              <a:chOff x="5662375" y="212375"/>
              <a:chExt cx="175013" cy="27000"/>
            </a:xfrm>
          </p:grpSpPr>
          <p:sp>
            <p:nvSpPr>
              <p:cNvPr id="2110" name="Google Shape;2110;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1" name="Google Shape;2111;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3" name="Google Shape;2113;p35"/>
          <p:cNvGrpSpPr/>
          <p:nvPr/>
        </p:nvGrpSpPr>
        <p:grpSpPr>
          <a:xfrm>
            <a:off x="731624" y="1804242"/>
            <a:ext cx="512081" cy="620680"/>
            <a:chOff x="731647" y="1650460"/>
            <a:chExt cx="635100" cy="733490"/>
          </a:xfrm>
        </p:grpSpPr>
        <p:grpSp>
          <p:nvGrpSpPr>
            <p:cNvPr id="2114" name="Google Shape;2114;p35"/>
            <p:cNvGrpSpPr/>
            <p:nvPr/>
          </p:nvGrpSpPr>
          <p:grpSpPr>
            <a:xfrm>
              <a:off x="731647" y="1650460"/>
              <a:ext cx="635100" cy="635100"/>
              <a:chOff x="917231" y="1827973"/>
              <a:chExt cx="635100" cy="635100"/>
            </a:xfrm>
          </p:grpSpPr>
          <p:sp>
            <p:nvSpPr>
              <p:cNvPr id="2115" name="Google Shape;2115;p35"/>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5"/>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35"/>
            <p:cNvGrpSpPr/>
            <p:nvPr/>
          </p:nvGrpSpPr>
          <p:grpSpPr>
            <a:xfrm>
              <a:off x="961679" y="2356951"/>
              <a:ext cx="175013" cy="27000"/>
              <a:chOff x="5662375" y="212375"/>
              <a:chExt cx="175013" cy="27000"/>
            </a:xfrm>
          </p:grpSpPr>
          <p:sp>
            <p:nvSpPr>
              <p:cNvPr id="2118" name="Google Shape;2118;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9" name="Google Shape;2119;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1" name="Google Shape;2121;p35"/>
          <p:cNvGrpSpPr/>
          <p:nvPr/>
        </p:nvGrpSpPr>
        <p:grpSpPr>
          <a:xfrm>
            <a:off x="731624" y="2716290"/>
            <a:ext cx="512081" cy="621943"/>
            <a:chOff x="731647" y="2728277"/>
            <a:chExt cx="635100" cy="734984"/>
          </a:xfrm>
        </p:grpSpPr>
        <p:grpSp>
          <p:nvGrpSpPr>
            <p:cNvPr id="2122" name="Google Shape;2122;p35"/>
            <p:cNvGrpSpPr/>
            <p:nvPr/>
          </p:nvGrpSpPr>
          <p:grpSpPr>
            <a:xfrm>
              <a:off x="731647" y="2728277"/>
              <a:ext cx="635100" cy="635100"/>
              <a:chOff x="917231" y="2905502"/>
              <a:chExt cx="635100" cy="635100"/>
            </a:xfrm>
          </p:grpSpPr>
          <p:sp>
            <p:nvSpPr>
              <p:cNvPr id="2123" name="Google Shape;2123;p35"/>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5"/>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35"/>
            <p:cNvGrpSpPr/>
            <p:nvPr/>
          </p:nvGrpSpPr>
          <p:grpSpPr>
            <a:xfrm>
              <a:off x="961679" y="3436260"/>
              <a:ext cx="175013" cy="27000"/>
              <a:chOff x="5662375" y="212375"/>
              <a:chExt cx="175013" cy="27000"/>
            </a:xfrm>
          </p:grpSpPr>
          <p:sp>
            <p:nvSpPr>
              <p:cNvPr id="2126" name="Google Shape;2126;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7" name="Google Shape;2127;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9" name="Google Shape;2129;p35"/>
          <p:cNvGrpSpPr/>
          <p:nvPr/>
        </p:nvGrpSpPr>
        <p:grpSpPr>
          <a:xfrm>
            <a:off x="731624" y="3628830"/>
            <a:ext cx="512081" cy="621707"/>
            <a:chOff x="731647" y="3806675"/>
            <a:chExt cx="635100" cy="734704"/>
          </a:xfrm>
        </p:grpSpPr>
        <p:grpSp>
          <p:nvGrpSpPr>
            <p:cNvPr id="2130" name="Google Shape;2130;p35"/>
            <p:cNvGrpSpPr/>
            <p:nvPr/>
          </p:nvGrpSpPr>
          <p:grpSpPr>
            <a:xfrm>
              <a:off x="731647" y="3806675"/>
              <a:ext cx="635100" cy="635100"/>
              <a:chOff x="917231" y="3983097"/>
              <a:chExt cx="635100" cy="635100"/>
            </a:xfrm>
          </p:grpSpPr>
          <p:sp>
            <p:nvSpPr>
              <p:cNvPr id="2131" name="Google Shape;2131;p35"/>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5"/>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35"/>
            <p:cNvGrpSpPr/>
            <p:nvPr/>
          </p:nvGrpSpPr>
          <p:grpSpPr>
            <a:xfrm>
              <a:off x="961679" y="4514379"/>
              <a:ext cx="175013" cy="27000"/>
              <a:chOff x="5662375" y="212375"/>
              <a:chExt cx="175013" cy="27000"/>
            </a:xfrm>
          </p:grpSpPr>
          <p:sp>
            <p:nvSpPr>
              <p:cNvPr id="2134" name="Google Shape;2134;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5" name="Google Shape;2135;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7" name="Google Shape;2137;p35"/>
          <p:cNvSpPr txBox="1">
            <a:spLocks noGrp="1"/>
          </p:cNvSpPr>
          <p:nvPr>
            <p:ph type="title"/>
          </p:nvPr>
        </p:nvSpPr>
        <p:spPr>
          <a:xfrm>
            <a:off x="4902249" y="371191"/>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a:t>Table of Contents</a:t>
            </a:r>
            <a:endParaRPr b="1"/>
          </a:p>
        </p:txBody>
      </p:sp>
      <p:sp>
        <p:nvSpPr>
          <p:cNvPr id="2138" name="Google Shape;2138;p35"/>
          <p:cNvSpPr txBox="1">
            <a:spLocks noGrp="1"/>
          </p:cNvSpPr>
          <p:nvPr>
            <p:ph type="subTitle" idx="1"/>
          </p:nvPr>
        </p:nvSpPr>
        <p:spPr>
          <a:xfrm>
            <a:off x="1243705" y="963799"/>
            <a:ext cx="2108700" cy="324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Descriptive Statistics</a:t>
            </a:r>
            <a:endParaRPr/>
          </a:p>
        </p:txBody>
      </p:sp>
      <p:sp>
        <p:nvSpPr>
          <p:cNvPr id="2139" name="Google Shape;2139;p35"/>
          <p:cNvSpPr txBox="1">
            <a:spLocks noGrp="1"/>
          </p:cNvSpPr>
          <p:nvPr>
            <p:ph type="subTitle" idx="3"/>
          </p:nvPr>
        </p:nvSpPr>
        <p:spPr>
          <a:xfrm>
            <a:off x="1243705" y="1893497"/>
            <a:ext cx="2108700" cy="324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Univariate Analysis</a:t>
            </a:r>
            <a:endParaRPr/>
          </a:p>
        </p:txBody>
      </p:sp>
      <p:sp>
        <p:nvSpPr>
          <p:cNvPr id="2140" name="Google Shape;2140;p35"/>
          <p:cNvSpPr txBox="1">
            <a:spLocks noGrp="1"/>
          </p:cNvSpPr>
          <p:nvPr>
            <p:ph type="subTitle" idx="5"/>
          </p:nvPr>
        </p:nvSpPr>
        <p:spPr>
          <a:xfrm>
            <a:off x="1243705" y="2823196"/>
            <a:ext cx="2108700" cy="324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Multivariate Analysis</a:t>
            </a:r>
            <a:endParaRPr/>
          </a:p>
        </p:txBody>
      </p:sp>
      <p:sp>
        <p:nvSpPr>
          <p:cNvPr id="2141" name="Google Shape;2141;p35"/>
          <p:cNvSpPr txBox="1">
            <a:spLocks noGrp="1"/>
          </p:cNvSpPr>
          <p:nvPr>
            <p:ph type="subTitle" idx="7"/>
          </p:nvPr>
        </p:nvSpPr>
        <p:spPr>
          <a:xfrm>
            <a:off x="1243705" y="3742407"/>
            <a:ext cx="2108700" cy="324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Business Insight</a:t>
            </a:r>
            <a:endParaRPr/>
          </a:p>
        </p:txBody>
      </p:sp>
      <p:sp>
        <p:nvSpPr>
          <p:cNvPr id="2142" name="Google Shape;2142;p35"/>
          <p:cNvSpPr txBox="1">
            <a:spLocks noGrp="1"/>
          </p:cNvSpPr>
          <p:nvPr>
            <p:ph type="title" idx="9"/>
          </p:nvPr>
        </p:nvSpPr>
        <p:spPr>
          <a:xfrm>
            <a:off x="797905" y="1018867"/>
            <a:ext cx="3687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143" name="Google Shape;2143;p35"/>
          <p:cNvSpPr txBox="1">
            <a:spLocks noGrp="1"/>
          </p:cNvSpPr>
          <p:nvPr>
            <p:ph type="title" idx="13"/>
          </p:nvPr>
        </p:nvSpPr>
        <p:spPr>
          <a:xfrm>
            <a:off x="797905" y="1931865"/>
            <a:ext cx="3687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144" name="Google Shape;2144;p35"/>
          <p:cNvSpPr txBox="1">
            <a:spLocks noGrp="1"/>
          </p:cNvSpPr>
          <p:nvPr>
            <p:ph type="title" idx="14"/>
          </p:nvPr>
        </p:nvSpPr>
        <p:spPr>
          <a:xfrm>
            <a:off x="797905" y="2844863"/>
            <a:ext cx="3687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145" name="Google Shape;2145;p35"/>
          <p:cNvSpPr txBox="1">
            <a:spLocks noGrp="1"/>
          </p:cNvSpPr>
          <p:nvPr>
            <p:ph type="title" idx="15"/>
          </p:nvPr>
        </p:nvSpPr>
        <p:spPr>
          <a:xfrm>
            <a:off x="797905" y="3757862"/>
            <a:ext cx="3687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2146" name="Google Shape;2146;p35"/>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147" name="Google Shape;2147;p35"/>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62"/>
          <p:cNvSpPr txBox="1">
            <a:spLocks noGrp="1"/>
          </p:cNvSpPr>
          <p:nvPr>
            <p:ph type="title"/>
          </p:nvPr>
        </p:nvSpPr>
        <p:spPr>
          <a:xfrm>
            <a:off x="3662293" y="353825"/>
            <a:ext cx="1810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Arial"/>
                <a:ea typeface="Arial"/>
                <a:cs typeface="Arial"/>
                <a:sym typeface="Arial"/>
              </a:rPr>
              <a:t>Business Insight 4</a:t>
            </a:r>
            <a:endParaRPr sz="1400" b="1">
              <a:solidFill>
                <a:srgbClr val="000000"/>
              </a:solidFill>
              <a:latin typeface="Arial"/>
              <a:ea typeface="Arial"/>
              <a:cs typeface="Arial"/>
              <a:sym typeface="Arial"/>
            </a:endParaRPr>
          </a:p>
          <a:p>
            <a:pPr marL="0" lvl="0" indent="0" algn="ctr" rtl="0">
              <a:spcBef>
                <a:spcPts val="0"/>
              </a:spcBef>
              <a:spcAft>
                <a:spcPts val="0"/>
              </a:spcAft>
              <a:buNone/>
            </a:pPr>
            <a:endParaRPr/>
          </a:p>
        </p:txBody>
      </p:sp>
      <p:sp>
        <p:nvSpPr>
          <p:cNvPr id="2403" name="Google Shape;2403;p62"/>
          <p:cNvSpPr txBox="1">
            <a:spLocks noGrp="1"/>
          </p:cNvSpPr>
          <p:nvPr>
            <p:ph type="body" idx="1"/>
          </p:nvPr>
        </p:nvSpPr>
        <p:spPr>
          <a:xfrm>
            <a:off x="714650" y="1152150"/>
            <a:ext cx="7705500" cy="3529500"/>
          </a:xfrm>
          <a:prstGeom prst="rect">
            <a:avLst/>
          </a:prstGeom>
        </p:spPr>
        <p:txBody>
          <a:bodyPr spcFirstLastPara="1" wrap="square" lIns="91425" tIns="91425" rIns="91425" bIns="91425" anchor="ctr" anchorCtr="0">
            <a:noAutofit/>
          </a:bodyPr>
          <a:lstStyle/>
          <a:p>
            <a:pPr marL="0" lvl="0" indent="0" algn="l" rtl="0">
              <a:lnSpc>
                <a:spcPct val="115000"/>
              </a:lnSpc>
              <a:spcBef>
                <a:spcPts val="800"/>
              </a:spcBef>
              <a:spcAft>
                <a:spcPts val="0"/>
              </a:spcAft>
              <a:buNone/>
            </a:pPr>
            <a:r>
              <a:rPr lang="en" sz="1750">
                <a:solidFill>
                  <a:srgbClr val="212121"/>
                </a:solidFill>
                <a:highlight>
                  <a:srgbClr val="FFFFFF"/>
                </a:highlight>
                <a:latin typeface="Roboto"/>
                <a:ea typeface="Roboto"/>
                <a:cs typeface="Roboto"/>
                <a:sym typeface="Roboto"/>
              </a:rPr>
              <a:t>Insight</a:t>
            </a:r>
            <a:endParaRPr sz="1750">
              <a:solidFill>
                <a:srgbClr val="212121"/>
              </a:solidFill>
              <a:highlight>
                <a:srgbClr val="FFFFFF"/>
              </a:highlight>
              <a:latin typeface="Roboto"/>
              <a:ea typeface="Roboto"/>
              <a:cs typeface="Roboto"/>
              <a:sym typeface="Roboto"/>
            </a:endParaRPr>
          </a:p>
          <a:p>
            <a:pPr marL="0" lvl="0" indent="0" algn="l" rtl="0">
              <a:lnSpc>
                <a:spcPct val="115000"/>
              </a:lnSpc>
              <a:spcBef>
                <a:spcPts val="800"/>
              </a:spcBef>
              <a:spcAft>
                <a:spcPts val="0"/>
              </a:spcAft>
              <a:buNone/>
            </a:pPr>
            <a:r>
              <a:rPr lang="en" sz="1350">
                <a:solidFill>
                  <a:srgbClr val="212121"/>
                </a:solidFill>
                <a:highlight>
                  <a:srgbClr val="FFFFFF"/>
                </a:highlight>
                <a:latin typeface="Roboto"/>
                <a:ea typeface="Roboto"/>
                <a:cs typeface="Roboto"/>
                <a:sym typeface="Roboto"/>
              </a:rPr>
              <a:t>Penjualan wine memiliki level tertinggi dari product lain, penjualan produk ikan lebih rendah dari produk lain</a:t>
            </a:r>
            <a:endParaRPr sz="13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750">
                <a:solidFill>
                  <a:srgbClr val="212121"/>
                </a:solidFill>
                <a:highlight>
                  <a:srgbClr val="FFFFFF"/>
                </a:highlight>
                <a:latin typeface="Roboto"/>
                <a:ea typeface="Roboto"/>
                <a:cs typeface="Roboto"/>
                <a:sym typeface="Roboto"/>
              </a:rPr>
              <a:t>Rekomendasi</a:t>
            </a:r>
            <a:endParaRPr sz="17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350">
                <a:solidFill>
                  <a:srgbClr val="212121"/>
                </a:solidFill>
                <a:highlight>
                  <a:srgbClr val="FFFFFF"/>
                </a:highlight>
                <a:latin typeface="Roboto"/>
                <a:ea typeface="Roboto"/>
                <a:cs typeface="Roboto"/>
                <a:sym typeface="Roboto"/>
              </a:rPr>
              <a:t>Berdasarkan hasil analisis dari data yang diperoleh, maka kami merekomendasikan sebagai berikut</a:t>
            </a:r>
            <a:endParaRPr sz="135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a:solidFill>
                  <a:srgbClr val="212121"/>
                </a:solidFill>
                <a:highlight>
                  <a:srgbClr val="FFFFFF"/>
                </a:highlight>
                <a:latin typeface="Roboto"/>
                <a:ea typeface="Roboto"/>
                <a:cs typeface="Roboto"/>
                <a:sym typeface="Roboto"/>
              </a:rPr>
              <a:t>Buat segmentasi pasar berdasarkan status perkawinan. memisahkan strategi penjualan dan pemasaran untuk setiap segmen agar lebih sesuai dengan karakteristik dan kebutuhan kelompok yang berbeda</a:t>
            </a:r>
            <a:endParaRPr>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a:solidFill>
                  <a:srgbClr val="212121"/>
                </a:solidFill>
                <a:highlight>
                  <a:srgbClr val="FFFFFF"/>
                </a:highlight>
                <a:latin typeface="Roboto"/>
                <a:ea typeface="Roboto"/>
                <a:cs typeface="Roboto"/>
                <a:sym typeface="Roboto"/>
              </a:rPr>
              <a:t>penawaran khusus atau diskon yang dapat menarik perhatian konsumen pada produk daging, ikan dan buah</a:t>
            </a:r>
            <a:endParaRPr>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a:solidFill>
                  <a:srgbClr val="212121"/>
                </a:solidFill>
                <a:highlight>
                  <a:srgbClr val="FFFFFF"/>
                </a:highlight>
                <a:latin typeface="Roboto"/>
                <a:ea typeface="Roboto"/>
                <a:cs typeface="Roboto"/>
                <a:sym typeface="Roboto"/>
              </a:rPr>
              <a:t>Mendapatkan umpan balik dari konsumen dan tanggapi dengan cepat. Respons terhadap kebutuhan dan masukan konsumen dapat meningkatkan kepercayaan dan loyalitas.</a:t>
            </a:r>
            <a:endParaRPr>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pic>
        <p:nvPicPr>
          <p:cNvPr id="2408" name="Google Shape;2408;p63"/>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409" name="Google Shape;2409;p63"/>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410" name="Google Shape;2410;p63"/>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411" name="Google Shape;2411;p63"/>
          <p:cNvSpPr txBox="1"/>
          <p:nvPr/>
        </p:nvSpPr>
        <p:spPr>
          <a:xfrm>
            <a:off x="3675600" y="545475"/>
            <a:ext cx="1802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Business Insight 3 </a:t>
            </a:r>
            <a:endParaRPr b="1"/>
          </a:p>
        </p:txBody>
      </p:sp>
      <p:pic>
        <p:nvPicPr>
          <p:cNvPr id="2412" name="Google Shape;2412;p63"/>
          <p:cNvPicPr preferRelativeResize="0"/>
          <p:nvPr/>
        </p:nvPicPr>
        <p:blipFill rotWithShape="1">
          <a:blip r:embed="rId4">
            <a:alphaModFix/>
          </a:blip>
          <a:srcRect l="485" t="3642" r="495"/>
          <a:stretch/>
        </p:blipFill>
        <p:spPr>
          <a:xfrm>
            <a:off x="564573" y="936975"/>
            <a:ext cx="3659827" cy="2495351"/>
          </a:xfrm>
          <a:prstGeom prst="rect">
            <a:avLst/>
          </a:prstGeom>
          <a:noFill/>
          <a:ln>
            <a:noFill/>
          </a:ln>
        </p:spPr>
      </p:pic>
      <p:pic>
        <p:nvPicPr>
          <p:cNvPr id="2413" name="Google Shape;2413;p63"/>
          <p:cNvPicPr preferRelativeResize="0"/>
          <p:nvPr/>
        </p:nvPicPr>
        <p:blipFill rotWithShape="1">
          <a:blip r:embed="rId5">
            <a:alphaModFix/>
          </a:blip>
          <a:srcRect l="3883" t="6094"/>
          <a:stretch/>
        </p:blipFill>
        <p:spPr>
          <a:xfrm>
            <a:off x="4256150" y="936975"/>
            <a:ext cx="3607076" cy="2495351"/>
          </a:xfrm>
          <a:prstGeom prst="rect">
            <a:avLst/>
          </a:prstGeom>
          <a:noFill/>
          <a:ln>
            <a:noFill/>
          </a:ln>
        </p:spPr>
      </p:pic>
      <p:sp>
        <p:nvSpPr>
          <p:cNvPr id="2414" name="Google Shape;2414;p63"/>
          <p:cNvSpPr txBox="1"/>
          <p:nvPr/>
        </p:nvSpPr>
        <p:spPr>
          <a:xfrm>
            <a:off x="631400" y="3432325"/>
            <a:ext cx="7872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Insight</a:t>
            </a:r>
            <a:endParaRPr sz="800" b="1"/>
          </a:p>
          <a:p>
            <a:pPr marL="0" lvl="0" indent="0" algn="l" rtl="0">
              <a:spcBef>
                <a:spcPts val="0"/>
              </a:spcBef>
              <a:spcAft>
                <a:spcPts val="0"/>
              </a:spcAft>
              <a:buNone/>
            </a:pPr>
            <a:r>
              <a:rPr lang="en" sz="800"/>
              <a:t>Berdasarkan data pada terakhir (AcceptedCmp5) terdapat data angka pembelian tinggi pada kategori ‘Together’ dan ‘Married sedangkan pembelian berbanding terbalik dengan total anak. </a:t>
            </a:r>
            <a:endParaRPr sz="800"/>
          </a:p>
          <a:p>
            <a:pPr marL="0" lvl="0" indent="0" algn="l" rtl="0">
              <a:spcBef>
                <a:spcPts val="0"/>
              </a:spcBef>
              <a:spcAft>
                <a:spcPts val="0"/>
              </a:spcAft>
              <a:buNone/>
            </a:pPr>
            <a:endParaRPr sz="800"/>
          </a:p>
          <a:p>
            <a:pPr marL="0" lvl="0" indent="0" algn="l" rtl="0">
              <a:spcBef>
                <a:spcPts val="0"/>
              </a:spcBef>
              <a:spcAft>
                <a:spcPts val="0"/>
              </a:spcAft>
              <a:buNone/>
            </a:pPr>
            <a:r>
              <a:rPr lang="en" sz="800" b="1"/>
              <a:t>Recommendation</a:t>
            </a:r>
            <a:endParaRPr sz="800" b="1"/>
          </a:p>
          <a:p>
            <a:pPr marL="0" lvl="0" indent="0" algn="l" rtl="0">
              <a:spcBef>
                <a:spcPts val="0"/>
              </a:spcBef>
              <a:spcAft>
                <a:spcPts val="0"/>
              </a:spcAft>
              <a:buNone/>
            </a:pPr>
            <a:r>
              <a:rPr lang="en" sz="800" u="sng"/>
              <a:t>Optimalisasi Target Next Campaign</a:t>
            </a:r>
            <a:endParaRPr sz="800" u="sng"/>
          </a:p>
          <a:p>
            <a:pPr marL="0" lvl="0" indent="0" algn="l" rtl="0">
              <a:spcBef>
                <a:spcPts val="0"/>
              </a:spcBef>
              <a:spcAft>
                <a:spcPts val="0"/>
              </a:spcAft>
              <a:buNone/>
            </a:pPr>
            <a:r>
              <a:rPr lang="en" sz="800">
                <a:solidFill>
                  <a:srgbClr val="0000FF"/>
                </a:solidFill>
              </a:rPr>
              <a:t>1. </a:t>
            </a:r>
            <a:r>
              <a:rPr lang="en" sz="800"/>
              <a:t>Lebih memfokuskan untuk membuat campaign produk keluarga atau anak guna meningkatkan pembelian pada next campaign</a:t>
            </a:r>
            <a:endParaRPr sz="800"/>
          </a:p>
          <a:p>
            <a:pPr marL="0" lvl="0" indent="0" algn="l" rtl="0">
              <a:spcBef>
                <a:spcPts val="0"/>
              </a:spcBef>
              <a:spcAft>
                <a:spcPts val="0"/>
              </a:spcAft>
              <a:buNone/>
            </a:pPr>
            <a:r>
              <a:rPr lang="en" sz="800">
                <a:solidFill>
                  <a:srgbClr val="0000FF"/>
                </a:solidFill>
              </a:rPr>
              <a:t>2. </a:t>
            </a:r>
            <a:r>
              <a:rPr lang="en" sz="800"/>
              <a:t>Membuat promo campaign lebih stable untuk single</a:t>
            </a:r>
            <a:endParaRPr sz="800"/>
          </a:p>
          <a:p>
            <a:pPr marL="0" lvl="0" indent="0" algn="l" rtl="0">
              <a:spcBef>
                <a:spcPts val="0"/>
              </a:spcBef>
              <a:spcAft>
                <a:spcPts val="0"/>
              </a:spcAft>
              <a:buNone/>
            </a:pPr>
            <a:r>
              <a:rPr lang="en" sz="800">
                <a:solidFill>
                  <a:srgbClr val="0000FF"/>
                </a:solidFill>
              </a:rPr>
              <a:t>3. </a:t>
            </a:r>
            <a:r>
              <a:rPr lang="en" sz="800"/>
              <a:t>Membuat campaign bundling MntFruits yang relevan untuk single dan berkeluarga</a:t>
            </a:r>
            <a:endParaRPr sz="800"/>
          </a:p>
          <a:p>
            <a:pPr marL="0" lvl="0" indent="0" algn="l" rtl="0">
              <a:spcBef>
                <a:spcPts val="0"/>
              </a:spcBef>
              <a:spcAft>
                <a:spcPts val="0"/>
              </a:spcAft>
              <a:buNone/>
            </a:pPr>
            <a:r>
              <a:rPr lang="en" sz="800">
                <a:solidFill>
                  <a:srgbClr val="0000FF"/>
                </a:solidFill>
              </a:rPr>
              <a:t>4. </a:t>
            </a:r>
            <a:r>
              <a:rPr lang="en" sz="800"/>
              <a:t>Untuk mengimbangi customer yang mempunyai anak, membuat campaign semakin banyak anak semakin tinggi discount</a:t>
            </a:r>
            <a:endParaRPr sz="800"/>
          </a:p>
          <a:p>
            <a:pPr marL="0" lvl="0" indent="0" algn="l" rtl="0">
              <a:spcBef>
                <a:spcPts val="0"/>
              </a:spcBef>
              <a:spcAft>
                <a:spcPts val="0"/>
              </a:spcAft>
              <a:buNone/>
            </a:pPr>
            <a:r>
              <a:rPr lang="en" sz="800">
                <a:solidFill>
                  <a:srgbClr val="0000FF"/>
                </a:solidFill>
              </a:rPr>
              <a:t>5. </a:t>
            </a:r>
            <a:r>
              <a:rPr lang="en" sz="800"/>
              <a:t>Membuat bundling produk 'MntMeat' atau 'MntWine' dengan 'MntFruits' guna meningkatkan penjualan buah-buahan karena tingginya tingkat penjualan daging dan wine</a:t>
            </a:r>
            <a:endParaRPr sz="8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418"/>
        <p:cNvGrpSpPr/>
        <p:nvPr/>
      </p:nvGrpSpPr>
      <p:grpSpPr>
        <a:xfrm>
          <a:off x="0" y="0"/>
          <a:ext cx="0" cy="0"/>
          <a:chOff x="0" y="0"/>
          <a:chExt cx="0" cy="0"/>
        </a:xfrm>
      </p:grpSpPr>
      <p:pic>
        <p:nvPicPr>
          <p:cNvPr id="2419" name="Google Shape;2419;p64"/>
          <p:cNvPicPr preferRelativeResize="0"/>
          <p:nvPr/>
        </p:nvPicPr>
        <p:blipFill rotWithShape="1">
          <a:blip r:embed="rId3">
            <a:alphaModFix/>
          </a:blip>
          <a:srcRect t="3237" b="1822"/>
          <a:stretch/>
        </p:blipFill>
        <p:spPr>
          <a:xfrm>
            <a:off x="3915525" y="914325"/>
            <a:ext cx="3912225" cy="2670225"/>
          </a:xfrm>
          <a:prstGeom prst="rect">
            <a:avLst/>
          </a:prstGeom>
          <a:noFill/>
          <a:ln>
            <a:noFill/>
          </a:ln>
        </p:spPr>
      </p:pic>
      <p:pic>
        <p:nvPicPr>
          <p:cNvPr id="2420" name="Google Shape;2420;p64"/>
          <p:cNvPicPr preferRelativeResize="0"/>
          <p:nvPr/>
        </p:nvPicPr>
        <p:blipFill>
          <a:blip r:embed="rId4">
            <a:alphaModFix/>
          </a:blip>
          <a:stretch>
            <a:fillRect/>
          </a:stretch>
        </p:blipFill>
        <p:spPr>
          <a:xfrm>
            <a:off x="565861" y="914325"/>
            <a:ext cx="3230414" cy="2635600"/>
          </a:xfrm>
          <a:prstGeom prst="rect">
            <a:avLst/>
          </a:prstGeom>
          <a:noFill/>
          <a:ln>
            <a:noFill/>
          </a:ln>
        </p:spPr>
      </p:pic>
      <p:cxnSp>
        <p:nvCxnSpPr>
          <p:cNvPr id="2421" name="Google Shape;2421;p64"/>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422" name="Google Shape;2422;p64"/>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423" name="Google Shape;2423;p64"/>
          <p:cNvSpPr txBox="1"/>
          <p:nvPr/>
        </p:nvSpPr>
        <p:spPr>
          <a:xfrm>
            <a:off x="608300" y="3804075"/>
            <a:ext cx="72195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t>Berdasarkan data complain, customer dengan education ‘Graduation’ memiliki tingkat complain paling tinggi. Padahal jika dilihat dari insight data customer, education ‘Graduation’ menjadi mayoritas dari customer yang melakukan pembelian. Oleh sebab itu, alangkah baiknya untuk melakukan perbaikan dan peningkatan customer services guna mengurangi tingkat complain pada campaign selanjutnya</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pic>
        <p:nvPicPr>
          <p:cNvPr id="2428" name="Google Shape;2428;p65"/>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429" name="Google Shape;2429;p65"/>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430" name="Google Shape;2430;p65"/>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431" name="Google Shape;2431;p65"/>
          <p:cNvSpPr txBox="1"/>
          <p:nvPr/>
        </p:nvSpPr>
        <p:spPr>
          <a:xfrm>
            <a:off x="3666350" y="242025"/>
            <a:ext cx="1802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Business Insight 1 </a:t>
            </a:r>
            <a:endParaRPr b="1"/>
          </a:p>
        </p:txBody>
      </p:sp>
      <p:pic>
        <p:nvPicPr>
          <p:cNvPr id="2432" name="Google Shape;2432;p65"/>
          <p:cNvPicPr preferRelativeResize="0"/>
          <p:nvPr/>
        </p:nvPicPr>
        <p:blipFill>
          <a:blip r:embed="rId4">
            <a:alphaModFix/>
          </a:blip>
          <a:stretch>
            <a:fillRect/>
          </a:stretch>
        </p:blipFill>
        <p:spPr>
          <a:xfrm>
            <a:off x="1317413" y="785925"/>
            <a:ext cx="6518487" cy="3890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66"/>
          <p:cNvSpPr txBox="1">
            <a:spLocks noGrp="1"/>
          </p:cNvSpPr>
          <p:nvPr>
            <p:ph type="title"/>
          </p:nvPr>
        </p:nvSpPr>
        <p:spPr>
          <a:xfrm>
            <a:off x="3662293" y="353825"/>
            <a:ext cx="1810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Arial"/>
                <a:ea typeface="Arial"/>
                <a:cs typeface="Arial"/>
                <a:sym typeface="Arial"/>
              </a:rPr>
              <a:t>Business Insight 1</a:t>
            </a:r>
            <a:endParaRPr sz="1400" b="1">
              <a:solidFill>
                <a:srgbClr val="000000"/>
              </a:solidFill>
              <a:latin typeface="Arial"/>
              <a:ea typeface="Arial"/>
              <a:cs typeface="Arial"/>
              <a:sym typeface="Arial"/>
            </a:endParaRPr>
          </a:p>
          <a:p>
            <a:pPr marL="0" lvl="0" indent="0" algn="ctr" rtl="0">
              <a:spcBef>
                <a:spcPts val="0"/>
              </a:spcBef>
              <a:spcAft>
                <a:spcPts val="0"/>
              </a:spcAft>
              <a:buNone/>
            </a:pPr>
            <a:endParaRPr/>
          </a:p>
        </p:txBody>
      </p:sp>
      <p:sp>
        <p:nvSpPr>
          <p:cNvPr id="2438" name="Google Shape;2438;p66"/>
          <p:cNvSpPr txBox="1">
            <a:spLocks noGrp="1"/>
          </p:cNvSpPr>
          <p:nvPr>
            <p:ph type="body" idx="1"/>
          </p:nvPr>
        </p:nvSpPr>
        <p:spPr>
          <a:xfrm>
            <a:off x="714650" y="1152150"/>
            <a:ext cx="7705500" cy="3529500"/>
          </a:xfrm>
          <a:prstGeom prst="rect">
            <a:avLst/>
          </a:prstGeom>
        </p:spPr>
        <p:txBody>
          <a:bodyPr spcFirstLastPara="1" wrap="square" lIns="91425" tIns="91425" rIns="91425" bIns="91425" anchor="ctr" anchorCtr="0">
            <a:noAutofit/>
          </a:bodyPr>
          <a:lstStyle/>
          <a:p>
            <a:pPr marL="0" lvl="0" indent="0" algn="l" rtl="0">
              <a:lnSpc>
                <a:spcPct val="115000"/>
              </a:lnSpc>
              <a:spcBef>
                <a:spcPts val="800"/>
              </a:spcBef>
              <a:spcAft>
                <a:spcPts val="0"/>
              </a:spcAft>
              <a:buNone/>
            </a:pPr>
            <a:r>
              <a:rPr lang="en" sz="1750">
                <a:solidFill>
                  <a:srgbClr val="212121"/>
                </a:solidFill>
                <a:highlight>
                  <a:srgbClr val="FFFFFF"/>
                </a:highlight>
                <a:latin typeface="Roboto"/>
                <a:ea typeface="Roboto"/>
                <a:cs typeface="Roboto"/>
                <a:sym typeface="Roboto"/>
              </a:rPr>
              <a:t>Insight</a:t>
            </a:r>
            <a:endParaRPr sz="1750">
              <a:solidFill>
                <a:srgbClr val="212121"/>
              </a:solidFill>
              <a:highlight>
                <a:srgbClr val="FFFFFF"/>
              </a:highlight>
              <a:latin typeface="Roboto"/>
              <a:ea typeface="Roboto"/>
              <a:cs typeface="Roboto"/>
              <a:sym typeface="Roboto"/>
            </a:endParaRPr>
          </a:p>
          <a:p>
            <a:pPr marL="0" lvl="0" indent="0" algn="l" rtl="0">
              <a:lnSpc>
                <a:spcPct val="135714"/>
              </a:lnSpc>
              <a:spcBef>
                <a:spcPts val="800"/>
              </a:spcBef>
              <a:spcAft>
                <a:spcPts val="0"/>
              </a:spcAft>
              <a:buNone/>
            </a:pPr>
            <a:r>
              <a:rPr lang="en">
                <a:solidFill>
                  <a:srgbClr val="212121"/>
                </a:solidFill>
                <a:highlight>
                  <a:srgbClr val="FFFFFF"/>
                </a:highlight>
                <a:latin typeface="Roboto"/>
                <a:ea typeface="Roboto"/>
                <a:cs typeface="Roboto"/>
                <a:sym typeface="Roboto"/>
              </a:rPr>
              <a:t>Jumlah penjualan produk tertinggi pada web adalah wine. Jika dilihat dari jumlah pembelian, konsumen yang melakukan pembelian produk berulang cukup merata.</a:t>
            </a:r>
            <a:endParaRPr>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3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750">
                <a:solidFill>
                  <a:srgbClr val="212121"/>
                </a:solidFill>
                <a:highlight>
                  <a:srgbClr val="FFFFFF"/>
                </a:highlight>
                <a:latin typeface="Roboto"/>
                <a:ea typeface="Roboto"/>
                <a:cs typeface="Roboto"/>
                <a:sym typeface="Roboto"/>
              </a:rPr>
              <a:t>Rekomendasi</a:t>
            </a:r>
            <a:endParaRPr sz="17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350">
                <a:solidFill>
                  <a:srgbClr val="212121"/>
                </a:solidFill>
                <a:highlight>
                  <a:srgbClr val="FFFFFF"/>
                </a:highlight>
                <a:latin typeface="Roboto"/>
                <a:ea typeface="Roboto"/>
                <a:cs typeface="Roboto"/>
                <a:sym typeface="Roboto"/>
              </a:rPr>
              <a:t>Berdasarkan hasil analisis dari data yang diperoleh, maka kami merekomendasikan sebagai berikut</a:t>
            </a:r>
            <a:endParaRPr sz="135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a:solidFill>
                  <a:srgbClr val="212121"/>
                </a:solidFill>
                <a:highlight>
                  <a:srgbClr val="FFFFFF"/>
                </a:highlight>
                <a:latin typeface="Roboto"/>
                <a:ea typeface="Roboto"/>
                <a:cs typeface="Roboto"/>
                <a:sym typeface="Roboto"/>
              </a:rPr>
              <a:t>Memberikan promo atau diskon pada produk seperti ikan, buah, dan dessert jika membeli lewat web.</a:t>
            </a:r>
            <a:endParaRPr>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a:solidFill>
                  <a:srgbClr val="212121"/>
                </a:solidFill>
                <a:highlight>
                  <a:srgbClr val="FFFFFF"/>
                </a:highlight>
                <a:latin typeface="Roboto"/>
                <a:ea typeface="Roboto"/>
                <a:cs typeface="Roboto"/>
                <a:sym typeface="Roboto"/>
              </a:rPr>
              <a:t>Membuat web yang menarik dan praktis agar konsumen tertarik bertransaksi dengan web</a:t>
            </a:r>
            <a:endParaRPr>
              <a:solidFill>
                <a:srgbClr val="212121"/>
              </a:solidFill>
              <a:highlight>
                <a:srgbClr val="FFFFFF"/>
              </a:highlight>
              <a:latin typeface="Roboto"/>
              <a:ea typeface="Roboto"/>
              <a:cs typeface="Roboto"/>
              <a:sym typeface="Roboto"/>
            </a:endParaRPr>
          </a:p>
          <a:p>
            <a:pPr marL="457200" lvl="0" indent="0" algn="l" rtl="0">
              <a:lnSpc>
                <a:spcPct val="115000"/>
              </a:lnSpc>
              <a:spcBef>
                <a:spcPts val="1200"/>
              </a:spcBef>
              <a:spcAft>
                <a:spcPts val="0"/>
              </a:spcAft>
              <a:buNone/>
            </a:pPr>
            <a:endParaRPr>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pic>
        <p:nvPicPr>
          <p:cNvPr id="2443" name="Google Shape;2443;p67"/>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444" name="Google Shape;2444;p67"/>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445" name="Google Shape;2445;p67"/>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446" name="Google Shape;2446;p67"/>
          <p:cNvSpPr txBox="1"/>
          <p:nvPr/>
        </p:nvSpPr>
        <p:spPr>
          <a:xfrm>
            <a:off x="3666350" y="242025"/>
            <a:ext cx="1802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Business Insight 1 </a:t>
            </a:r>
            <a:endParaRPr b="1"/>
          </a:p>
        </p:txBody>
      </p:sp>
      <p:pic>
        <p:nvPicPr>
          <p:cNvPr id="2447" name="Google Shape;2447;p67"/>
          <p:cNvPicPr preferRelativeResize="0"/>
          <p:nvPr/>
        </p:nvPicPr>
        <p:blipFill>
          <a:blip r:embed="rId4">
            <a:alphaModFix/>
          </a:blip>
          <a:stretch>
            <a:fillRect/>
          </a:stretch>
        </p:blipFill>
        <p:spPr>
          <a:xfrm>
            <a:off x="1317413" y="938325"/>
            <a:ext cx="6518487" cy="38903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68"/>
          <p:cNvSpPr txBox="1">
            <a:spLocks noGrp="1"/>
          </p:cNvSpPr>
          <p:nvPr>
            <p:ph type="title"/>
          </p:nvPr>
        </p:nvSpPr>
        <p:spPr>
          <a:xfrm>
            <a:off x="3662293" y="353825"/>
            <a:ext cx="1810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Arial"/>
                <a:ea typeface="Arial"/>
                <a:cs typeface="Arial"/>
                <a:sym typeface="Arial"/>
              </a:rPr>
              <a:t>Business Insight 1</a:t>
            </a:r>
            <a:endParaRPr sz="1400" b="1">
              <a:solidFill>
                <a:srgbClr val="000000"/>
              </a:solidFill>
              <a:latin typeface="Arial"/>
              <a:ea typeface="Arial"/>
              <a:cs typeface="Arial"/>
              <a:sym typeface="Arial"/>
            </a:endParaRPr>
          </a:p>
          <a:p>
            <a:pPr marL="0" lvl="0" indent="0" algn="ctr" rtl="0">
              <a:spcBef>
                <a:spcPts val="0"/>
              </a:spcBef>
              <a:spcAft>
                <a:spcPts val="0"/>
              </a:spcAft>
              <a:buNone/>
            </a:pPr>
            <a:endParaRPr/>
          </a:p>
        </p:txBody>
      </p:sp>
      <p:sp>
        <p:nvSpPr>
          <p:cNvPr id="2453" name="Google Shape;2453;p68"/>
          <p:cNvSpPr txBox="1">
            <a:spLocks noGrp="1"/>
          </p:cNvSpPr>
          <p:nvPr>
            <p:ph type="body" idx="1"/>
          </p:nvPr>
        </p:nvSpPr>
        <p:spPr>
          <a:xfrm>
            <a:off x="714650" y="1152150"/>
            <a:ext cx="7705500" cy="3529500"/>
          </a:xfrm>
          <a:prstGeom prst="rect">
            <a:avLst/>
          </a:prstGeom>
        </p:spPr>
        <p:txBody>
          <a:bodyPr spcFirstLastPara="1" wrap="square" lIns="91425" tIns="91425" rIns="91425" bIns="91425" anchor="ctr" anchorCtr="0">
            <a:noAutofit/>
          </a:bodyPr>
          <a:lstStyle/>
          <a:p>
            <a:pPr marL="0" lvl="0" indent="0" algn="l" rtl="0">
              <a:lnSpc>
                <a:spcPct val="115000"/>
              </a:lnSpc>
              <a:spcBef>
                <a:spcPts val="800"/>
              </a:spcBef>
              <a:spcAft>
                <a:spcPts val="0"/>
              </a:spcAft>
              <a:buNone/>
            </a:pPr>
            <a:r>
              <a:rPr lang="en" sz="1750">
                <a:solidFill>
                  <a:srgbClr val="212121"/>
                </a:solidFill>
                <a:highlight>
                  <a:srgbClr val="FFFFFF"/>
                </a:highlight>
                <a:latin typeface="Roboto"/>
                <a:ea typeface="Roboto"/>
                <a:cs typeface="Roboto"/>
                <a:sym typeface="Roboto"/>
              </a:rPr>
              <a:t>Insight</a:t>
            </a:r>
            <a:endParaRPr sz="1750">
              <a:solidFill>
                <a:srgbClr val="212121"/>
              </a:solidFill>
              <a:highlight>
                <a:srgbClr val="FFFFFF"/>
              </a:highlight>
              <a:latin typeface="Roboto"/>
              <a:ea typeface="Roboto"/>
              <a:cs typeface="Roboto"/>
              <a:sym typeface="Roboto"/>
            </a:endParaRPr>
          </a:p>
          <a:p>
            <a:pPr marL="0" lvl="0" indent="0" algn="l" rtl="0">
              <a:lnSpc>
                <a:spcPct val="135714"/>
              </a:lnSpc>
              <a:spcBef>
                <a:spcPts val="800"/>
              </a:spcBef>
              <a:spcAft>
                <a:spcPts val="0"/>
              </a:spcAft>
              <a:buNone/>
            </a:pPr>
            <a:r>
              <a:rPr lang="en">
                <a:solidFill>
                  <a:srgbClr val="212121"/>
                </a:solidFill>
                <a:highlight>
                  <a:srgbClr val="FFFFFF"/>
                </a:highlight>
                <a:latin typeface="Roboto"/>
                <a:ea typeface="Roboto"/>
                <a:cs typeface="Roboto"/>
                <a:sym typeface="Roboto"/>
              </a:rPr>
              <a:t>Jumlah penjualan produk tertinggi pada catalog adalah wine. Produk meat pada catalog juga cukup tinggi jika dibandingkan dengan web dan toko.</a:t>
            </a:r>
            <a:endParaRPr>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3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750">
                <a:solidFill>
                  <a:srgbClr val="212121"/>
                </a:solidFill>
                <a:highlight>
                  <a:srgbClr val="FFFFFF"/>
                </a:highlight>
                <a:latin typeface="Roboto"/>
                <a:ea typeface="Roboto"/>
                <a:cs typeface="Roboto"/>
                <a:sym typeface="Roboto"/>
              </a:rPr>
              <a:t>Rekomendasi</a:t>
            </a:r>
            <a:endParaRPr sz="17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350">
                <a:solidFill>
                  <a:srgbClr val="212121"/>
                </a:solidFill>
                <a:highlight>
                  <a:srgbClr val="FFFFFF"/>
                </a:highlight>
                <a:latin typeface="Roboto"/>
                <a:ea typeface="Roboto"/>
                <a:cs typeface="Roboto"/>
                <a:sym typeface="Roboto"/>
              </a:rPr>
              <a:t>Berdasarkan hasil analisis dari data yang diperoleh, maka kami merekomendasikan sebagai berikut</a:t>
            </a:r>
            <a:endParaRPr sz="135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a:solidFill>
                  <a:srgbClr val="212121"/>
                </a:solidFill>
                <a:highlight>
                  <a:srgbClr val="FFFFFF"/>
                </a:highlight>
                <a:latin typeface="Roboto"/>
                <a:ea typeface="Roboto"/>
                <a:cs typeface="Roboto"/>
                <a:sym typeface="Roboto"/>
              </a:rPr>
              <a:t>Catalog lebih cocok jika menjual produk daging, ikan, buah, dan dessert. Terbukti dengan banyaknya konsumen yang membeli kembali produk produk tersebut</a:t>
            </a:r>
            <a:endParaRPr>
              <a:solidFill>
                <a:srgbClr val="212121"/>
              </a:solidFill>
              <a:highlight>
                <a:srgbClr val="FFFFFF"/>
              </a:highlight>
              <a:latin typeface="Roboto"/>
              <a:ea typeface="Roboto"/>
              <a:cs typeface="Roboto"/>
              <a:sym typeface="Roboto"/>
            </a:endParaRPr>
          </a:p>
          <a:p>
            <a:pPr marL="457200" lvl="0" indent="0" algn="l" rtl="0">
              <a:lnSpc>
                <a:spcPct val="115000"/>
              </a:lnSpc>
              <a:spcBef>
                <a:spcPts val="1200"/>
              </a:spcBef>
              <a:spcAft>
                <a:spcPts val="0"/>
              </a:spcAft>
              <a:buNone/>
            </a:pPr>
            <a:endParaRPr>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pic>
        <p:nvPicPr>
          <p:cNvPr id="2458" name="Google Shape;2458;p69"/>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459" name="Google Shape;2459;p69"/>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460" name="Google Shape;2460;p69"/>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461" name="Google Shape;2461;p69"/>
          <p:cNvPicPr preferRelativeResize="0"/>
          <p:nvPr/>
        </p:nvPicPr>
        <p:blipFill>
          <a:blip r:embed="rId4">
            <a:alphaModFix/>
          </a:blip>
          <a:stretch>
            <a:fillRect/>
          </a:stretch>
        </p:blipFill>
        <p:spPr>
          <a:xfrm>
            <a:off x="1203361" y="802199"/>
            <a:ext cx="6746577" cy="4026526"/>
          </a:xfrm>
          <a:prstGeom prst="rect">
            <a:avLst/>
          </a:prstGeom>
          <a:noFill/>
          <a:ln>
            <a:noFill/>
          </a:ln>
        </p:spPr>
      </p:pic>
      <p:sp>
        <p:nvSpPr>
          <p:cNvPr id="2462" name="Google Shape;2462;p69"/>
          <p:cNvSpPr txBox="1"/>
          <p:nvPr/>
        </p:nvSpPr>
        <p:spPr>
          <a:xfrm>
            <a:off x="3666350" y="242025"/>
            <a:ext cx="1802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Business Insight 1 </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70"/>
          <p:cNvSpPr txBox="1">
            <a:spLocks noGrp="1"/>
          </p:cNvSpPr>
          <p:nvPr>
            <p:ph type="title"/>
          </p:nvPr>
        </p:nvSpPr>
        <p:spPr>
          <a:xfrm>
            <a:off x="3662293" y="353825"/>
            <a:ext cx="1810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Arial"/>
                <a:ea typeface="Arial"/>
                <a:cs typeface="Arial"/>
                <a:sym typeface="Arial"/>
              </a:rPr>
              <a:t>Business Insight 1</a:t>
            </a:r>
            <a:endParaRPr sz="1400" b="1">
              <a:solidFill>
                <a:srgbClr val="000000"/>
              </a:solidFill>
              <a:latin typeface="Arial"/>
              <a:ea typeface="Arial"/>
              <a:cs typeface="Arial"/>
              <a:sym typeface="Arial"/>
            </a:endParaRPr>
          </a:p>
          <a:p>
            <a:pPr marL="0" lvl="0" indent="0" algn="ctr" rtl="0">
              <a:spcBef>
                <a:spcPts val="0"/>
              </a:spcBef>
              <a:spcAft>
                <a:spcPts val="0"/>
              </a:spcAft>
              <a:buNone/>
            </a:pPr>
            <a:endParaRPr/>
          </a:p>
        </p:txBody>
      </p:sp>
      <p:sp>
        <p:nvSpPr>
          <p:cNvPr id="2468" name="Google Shape;2468;p70"/>
          <p:cNvSpPr txBox="1">
            <a:spLocks noGrp="1"/>
          </p:cNvSpPr>
          <p:nvPr>
            <p:ph type="body" idx="1"/>
          </p:nvPr>
        </p:nvSpPr>
        <p:spPr>
          <a:xfrm>
            <a:off x="714650" y="1152150"/>
            <a:ext cx="7705500" cy="3529500"/>
          </a:xfrm>
          <a:prstGeom prst="rect">
            <a:avLst/>
          </a:prstGeom>
        </p:spPr>
        <p:txBody>
          <a:bodyPr spcFirstLastPara="1" wrap="square" lIns="91425" tIns="91425" rIns="91425" bIns="91425" anchor="ctr" anchorCtr="0">
            <a:noAutofit/>
          </a:bodyPr>
          <a:lstStyle/>
          <a:p>
            <a:pPr marL="0" lvl="0" indent="0" algn="l" rtl="0">
              <a:lnSpc>
                <a:spcPct val="115000"/>
              </a:lnSpc>
              <a:spcBef>
                <a:spcPts val="800"/>
              </a:spcBef>
              <a:spcAft>
                <a:spcPts val="0"/>
              </a:spcAft>
              <a:buNone/>
            </a:pPr>
            <a:r>
              <a:rPr lang="en" sz="1750">
                <a:solidFill>
                  <a:srgbClr val="212121"/>
                </a:solidFill>
                <a:highlight>
                  <a:srgbClr val="FFFFFF"/>
                </a:highlight>
                <a:latin typeface="Roboto"/>
                <a:ea typeface="Roboto"/>
                <a:cs typeface="Roboto"/>
                <a:sym typeface="Roboto"/>
              </a:rPr>
              <a:t>Insight</a:t>
            </a:r>
            <a:endParaRPr sz="1750">
              <a:solidFill>
                <a:srgbClr val="212121"/>
              </a:solidFill>
              <a:highlight>
                <a:srgbClr val="FFFFFF"/>
              </a:highlight>
              <a:latin typeface="Roboto"/>
              <a:ea typeface="Roboto"/>
              <a:cs typeface="Roboto"/>
              <a:sym typeface="Roboto"/>
            </a:endParaRPr>
          </a:p>
          <a:p>
            <a:pPr marL="0" lvl="0" indent="0" algn="l" rtl="0">
              <a:lnSpc>
                <a:spcPct val="135714"/>
              </a:lnSpc>
              <a:spcBef>
                <a:spcPts val="800"/>
              </a:spcBef>
              <a:spcAft>
                <a:spcPts val="0"/>
              </a:spcAft>
              <a:buNone/>
            </a:pPr>
            <a:r>
              <a:rPr lang="en">
                <a:solidFill>
                  <a:srgbClr val="212121"/>
                </a:solidFill>
                <a:highlight>
                  <a:srgbClr val="FFFFFF"/>
                </a:highlight>
                <a:latin typeface="Roboto"/>
                <a:ea typeface="Roboto"/>
                <a:cs typeface="Roboto"/>
                <a:sym typeface="Roboto"/>
              </a:rPr>
              <a:t>Jumlah penjualan produk tertinggi pada toko adalah wine. Konsumen yang melakukan pembelian berulang juga cukup banyak jika dibandingkan dengan web dan catalog. Nilai 0-3 di setiap produknya terlihat cukup merata, kemudian naik secara signifikan pada 4 kali pembelian dan naik pada jumlah pembelian selanjutnya.</a:t>
            </a:r>
            <a:endParaRPr>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3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750">
                <a:solidFill>
                  <a:srgbClr val="212121"/>
                </a:solidFill>
                <a:highlight>
                  <a:srgbClr val="FFFFFF"/>
                </a:highlight>
                <a:latin typeface="Roboto"/>
                <a:ea typeface="Roboto"/>
                <a:cs typeface="Roboto"/>
                <a:sym typeface="Roboto"/>
              </a:rPr>
              <a:t>Rekomendasi</a:t>
            </a:r>
            <a:endParaRPr sz="17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350">
                <a:solidFill>
                  <a:srgbClr val="212121"/>
                </a:solidFill>
                <a:highlight>
                  <a:srgbClr val="FFFFFF"/>
                </a:highlight>
                <a:latin typeface="Roboto"/>
                <a:ea typeface="Roboto"/>
                <a:cs typeface="Roboto"/>
                <a:sym typeface="Roboto"/>
              </a:rPr>
              <a:t>Berdasarkan hasil analisis dari data yang diperoleh, maka kami merekomendasikan sebagai berikut</a:t>
            </a:r>
            <a:endParaRPr sz="135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a:solidFill>
                  <a:srgbClr val="212121"/>
                </a:solidFill>
                <a:highlight>
                  <a:srgbClr val="FFFFFF"/>
                </a:highlight>
                <a:latin typeface="Roboto"/>
                <a:ea typeface="Roboto"/>
                <a:cs typeface="Roboto"/>
                <a:sym typeface="Roboto"/>
              </a:rPr>
              <a:t>Memaksimalkan kampanye pada toko, karena konsumen lebih banyak berbelanja menggunakan toko dibandingkan dengan web dan catalog.</a:t>
            </a:r>
            <a:endParaRPr>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pic>
        <p:nvPicPr>
          <p:cNvPr id="2473" name="Google Shape;2473;p71"/>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474" name="Google Shape;2474;p71"/>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475" name="Google Shape;2475;p71"/>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476" name="Google Shape;2476;p71"/>
          <p:cNvSpPr txBox="1"/>
          <p:nvPr/>
        </p:nvSpPr>
        <p:spPr>
          <a:xfrm>
            <a:off x="3666350" y="242025"/>
            <a:ext cx="1802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Business Insight 2</a:t>
            </a:r>
            <a:endParaRPr b="1"/>
          </a:p>
        </p:txBody>
      </p:sp>
      <p:pic>
        <p:nvPicPr>
          <p:cNvPr id="2477" name="Google Shape;2477;p71"/>
          <p:cNvPicPr preferRelativeResize="0"/>
          <p:nvPr/>
        </p:nvPicPr>
        <p:blipFill>
          <a:blip r:embed="rId4">
            <a:alphaModFix/>
          </a:blip>
          <a:stretch>
            <a:fillRect/>
          </a:stretch>
        </p:blipFill>
        <p:spPr>
          <a:xfrm>
            <a:off x="790188" y="862125"/>
            <a:ext cx="7572926" cy="3643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36"/>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3" name="Google Shape;2153;p36"/>
          <p:cNvSpPr txBox="1">
            <a:spLocks noGrp="1"/>
          </p:cNvSpPr>
          <p:nvPr>
            <p:ph type="subTitle" idx="1"/>
          </p:nvPr>
        </p:nvSpPr>
        <p:spPr>
          <a:xfrm>
            <a:off x="2971800" y="2357207"/>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1"/>
              <a:t>Descriptive Statistics</a:t>
            </a:r>
            <a:endParaRPr sz="2300" b="1"/>
          </a:p>
        </p:txBody>
      </p:sp>
      <p:cxnSp>
        <p:nvCxnSpPr>
          <p:cNvPr id="2154" name="Google Shape;2154;p36"/>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155" name="Google Shape;2155;p36"/>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sp>
        <p:nvSpPr>
          <p:cNvPr id="2482" name="Google Shape;2482;p72"/>
          <p:cNvSpPr txBox="1">
            <a:spLocks noGrp="1"/>
          </p:cNvSpPr>
          <p:nvPr>
            <p:ph type="title"/>
          </p:nvPr>
        </p:nvSpPr>
        <p:spPr>
          <a:xfrm>
            <a:off x="3662293" y="353825"/>
            <a:ext cx="1810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Arial"/>
                <a:ea typeface="Arial"/>
                <a:cs typeface="Arial"/>
                <a:sym typeface="Arial"/>
              </a:rPr>
              <a:t>Business Insight 2</a:t>
            </a:r>
            <a:endParaRPr sz="1400" b="1">
              <a:solidFill>
                <a:srgbClr val="000000"/>
              </a:solidFill>
              <a:latin typeface="Arial"/>
              <a:ea typeface="Arial"/>
              <a:cs typeface="Arial"/>
              <a:sym typeface="Arial"/>
            </a:endParaRPr>
          </a:p>
          <a:p>
            <a:pPr marL="0" lvl="0" indent="0" algn="ctr" rtl="0">
              <a:spcBef>
                <a:spcPts val="0"/>
              </a:spcBef>
              <a:spcAft>
                <a:spcPts val="0"/>
              </a:spcAft>
              <a:buNone/>
            </a:pPr>
            <a:endParaRPr/>
          </a:p>
        </p:txBody>
      </p:sp>
      <p:sp>
        <p:nvSpPr>
          <p:cNvPr id="2483" name="Google Shape;2483;p72"/>
          <p:cNvSpPr txBox="1">
            <a:spLocks noGrp="1"/>
          </p:cNvSpPr>
          <p:nvPr>
            <p:ph type="body" idx="1"/>
          </p:nvPr>
        </p:nvSpPr>
        <p:spPr>
          <a:xfrm>
            <a:off x="714650" y="1152150"/>
            <a:ext cx="7705500" cy="3529500"/>
          </a:xfrm>
          <a:prstGeom prst="rect">
            <a:avLst/>
          </a:prstGeom>
        </p:spPr>
        <p:txBody>
          <a:bodyPr spcFirstLastPara="1" wrap="square" lIns="91425" tIns="91425" rIns="91425" bIns="91425" anchor="ctr" anchorCtr="0">
            <a:noAutofit/>
          </a:bodyPr>
          <a:lstStyle/>
          <a:p>
            <a:pPr marL="0" lvl="0" indent="0" algn="l" rtl="0">
              <a:lnSpc>
                <a:spcPct val="115000"/>
              </a:lnSpc>
              <a:spcBef>
                <a:spcPts val="800"/>
              </a:spcBef>
              <a:spcAft>
                <a:spcPts val="0"/>
              </a:spcAft>
              <a:buNone/>
            </a:pPr>
            <a:r>
              <a:rPr lang="en" sz="1750">
                <a:solidFill>
                  <a:srgbClr val="212121"/>
                </a:solidFill>
                <a:highlight>
                  <a:srgbClr val="FFFFFF"/>
                </a:highlight>
                <a:latin typeface="Roboto"/>
                <a:ea typeface="Roboto"/>
                <a:cs typeface="Roboto"/>
                <a:sym typeface="Roboto"/>
              </a:rPr>
              <a:t>Insight</a:t>
            </a:r>
            <a:endParaRPr sz="1750">
              <a:solidFill>
                <a:srgbClr val="212121"/>
              </a:solidFill>
              <a:highlight>
                <a:srgbClr val="FFFFFF"/>
              </a:highlight>
              <a:latin typeface="Roboto"/>
              <a:ea typeface="Roboto"/>
              <a:cs typeface="Roboto"/>
              <a:sym typeface="Roboto"/>
            </a:endParaRPr>
          </a:p>
          <a:p>
            <a:pPr marL="0" lvl="0" indent="0" algn="l" rtl="0">
              <a:lnSpc>
                <a:spcPct val="135714"/>
              </a:lnSpc>
              <a:spcBef>
                <a:spcPts val="800"/>
              </a:spcBef>
              <a:spcAft>
                <a:spcPts val="0"/>
              </a:spcAft>
              <a:buNone/>
            </a:pPr>
            <a:r>
              <a:rPr lang="en">
                <a:solidFill>
                  <a:srgbClr val="212121"/>
                </a:solidFill>
                <a:highlight>
                  <a:srgbClr val="FFFFFF"/>
                </a:highlight>
                <a:latin typeface="Roboto"/>
                <a:ea typeface="Roboto"/>
                <a:cs typeface="Roboto"/>
                <a:sym typeface="Roboto"/>
              </a:rPr>
              <a:t>Berapa persentase pelanggan yang menjawab dan tidak menjawab berdasarkan status pernikahan?</a:t>
            </a:r>
            <a:endParaRPr>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3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750">
                <a:solidFill>
                  <a:srgbClr val="212121"/>
                </a:solidFill>
                <a:highlight>
                  <a:srgbClr val="FFFFFF"/>
                </a:highlight>
                <a:latin typeface="Roboto"/>
                <a:ea typeface="Roboto"/>
                <a:cs typeface="Roboto"/>
                <a:sym typeface="Roboto"/>
              </a:rPr>
              <a:t>Rekomendasi</a:t>
            </a:r>
            <a:endParaRPr sz="1750">
              <a:solidFill>
                <a:srgbClr val="212121"/>
              </a:solidFill>
              <a:highlight>
                <a:srgbClr val="FFFFFF"/>
              </a:highlight>
              <a:latin typeface="Roboto"/>
              <a:ea typeface="Roboto"/>
              <a:cs typeface="Roboto"/>
              <a:sym typeface="Roboto"/>
            </a:endParaRPr>
          </a:p>
          <a:p>
            <a:pPr marL="457200" lvl="0" indent="-304800" algn="l" rtl="0">
              <a:lnSpc>
                <a:spcPct val="115000"/>
              </a:lnSpc>
              <a:spcBef>
                <a:spcPts val="900"/>
              </a:spcBef>
              <a:spcAft>
                <a:spcPts val="0"/>
              </a:spcAft>
              <a:buClr>
                <a:srgbClr val="212121"/>
              </a:buClr>
              <a:buSzPts val="1200"/>
              <a:buFont typeface="Roboto"/>
              <a:buAutoNum type="arabicPeriod"/>
            </a:pPr>
            <a:r>
              <a:rPr lang="en" sz="1350">
                <a:solidFill>
                  <a:srgbClr val="212121"/>
                </a:solidFill>
                <a:highlight>
                  <a:srgbClr val="FFFFFF"/>
                </a:highlight>
                <a:latin typeface="Roboto"/>
                <a:ea typeface="Roboto"/>
                <a:cs typeface="Roboto"/>
                <a:sym typeface="Roboto"/>
              </a:rPr>
              <a:t>Berdasarkan visualisasi piechart Status Perkawinan, dapat dilihat bahwa nasabah yang paling banyak memberikan respon berasal dari nasabah yang berstatus Lajang (50%) dan Yolo (50%), disusul dengan Alone (33%) dan Widow (25%), sehingga tim marketing dapat memfokuskan campaign kepada nasabah yang berstatus Lajang dan Yolo.</a:t>
            </a:r>
            <a:endParaRPr>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pic>
        <p:nvPicPr>
          <p:cNvPr id="2488" name="Google Shape;2488;p73"/>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489" name="Google Shape;2489;p73"/>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490" name="Google Shape;2490;p73"/>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
        <p:nvSpPr>
          <p:cNvPr id="2491" name="Google Shape;2491;p73"/>
          <p:cNvSpPr txBox="1"/>
          <p:nvPr/>
        </p:nvSpPr>
        <p:spPr>
          <a:xfrm>
            <a:off x="3666350" y="242025"/>
            <a:ext cx="1802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Business Insight 2 </a:t>
            </a:r>
            <a:endParaRPr b="1"/>
          </a:p>
        </p:txBody>
      </p:sp>
      <p:pic>
        <p:nvPicPr>
          <p:cNvPr id="2492" name="Google Shape;2492;p73"/>
          <p:cNvPicPr preferRelativeResize="0"/>
          <p:nvPr/>
        </p:nvPicPr>
        <p:blipFill>
          <a:blip r:embed="rId4">
            <a:alphaModFix/>
          </a:blip>
          <a:stretch>
            <a:fillRect/>
          </a:stretch>
        </p:blipFill>
        <p:spPr>
          <a:xfrm>
            <a:off x="1180900" y="785925"/>
            <a:ext cx="6773000" cy="3890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74"/>
          <p:cNvSpPr txBox="1">
            <a:spLocks noGrp="1"/>
          </p:cNvSpPr>
          <p:nvPr>
            <p:ph type="title"/>
          </p:nvPr>
        </p:nvSpPr>
        <p:spPr>
          <a:xfrm>
            <a:off x="3662293" y="353825"/>
            <a:ext cx="1810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Arial"/>
                <a:ea typeface="Arial"/>
                <a:cs typeface="Arial"/>
                <a:sym typeface="Arial"/>
              </a:rPr>
              <a:t>Business Insight 2</a:t>
            </a:r>
            <a:endParaRPr sz="1400" b="1">
              <a:solidFill>
                <a:srgbClr val="000000"/>
              </a:solidFill>
              <a:latin typeface="Arial"/>
              <a:ea typeface="Arial"/>
              <a:cs typeface="Arial"/>
              <a:sym typeface="Arial"/>
            </a:endParaRPr>
          </a:p>
          <a:p>
            <a:pPr marL="0" lvl="0" indent="0" algn="ctr" rtl="0">
              <a:spcBef>
                <a:spcPts val="0"/>
              </a:spcBef>
              <a:spcAft>
                <a:spcPts val="0"/>
              </a:spcAft>
              <a:buNone/>
            </a:pPr>
            <a:endParaRPr/>
          </a:p>
        </p:txBody>
      </p:sp>
      <p:sp>
        <p:nvSpPr>
          <p:cNvPr id="2498" name="Google Shape;2498;p74"/>
          <p:cNvSpPr txBox="1">
            <a:spLocks noGrp="1"/>
          </p:cNvSpPr>
          <p:nvPr>
            <p:ph type="body" idx="1"/>
          </p:nvPr>
        </p:nvSpPr>
        <p:spPr>
          <a:xfrm>
            <a:off x="714650" y="1152150"/>
            <a:ext cx="7705500" cy="3529500"/>
          </a:xfrm>
          <a:prstGeom prst="rect">
            <a:avLst/>
          </a:prstGeom>
        </p:spPr>
        <p:txBody>
          <a:bodyPr spcFirstLastPara="1" wrap="square" lIns="91425" tIns="91425" rIns="91425" bIns="91425" anchor="ctr" anchorCtr="0">
            <a:noAutofit/>
          </a:bodyPr>
          <a:lstStyle/>
          <a:p>
            <a:pPr marL="0" lvl="0" indent="0" algn="l" rtl="0">
              <a:lnSpc>
                <a:spcPct val="115000"/>
              </a:lnSpc>
              <a:spcBef>
                <a:spcPts val="800"/>
              </a:spcBef>
              <a:spcAft>
                <a:spcPts val="0"/>
              </a:spcAft>
              <a:buNone/>
            </a:pPr>
            <a:r>
              <a:rPr lang="en" sz="1750">
                <a:solidFill>
                  <a:srgbClr val="212121"/>
                </a:solidFill>
                <a:highlight>
                  <a:srgbClr val="FFFFFF"/>
                </a:highlight>
                <a:latin typeface="Roboto"/>
                <a:ea typeface="Roboto"/>
                <a:cs typeface="Roboto"/>
                <a:sym typeface="Roboto"/>
              </a:rPr>
              <a:t>Insight</a:t>
            </a:r>
            <a:endParaRPr sz="1750">
              <a:solidFill>
                <a:srgbClr val="212121"/>
              </a:solidFill>
              <a:highlight>
                <a:srgbClr val="FFFFFF"/>
              </a:highlight>
              <a:latin typeface="Roboto"/>
              <a:ea typeface="Roboto"/>
              <a:cs typeface="Roboto"/>
              <a:sym typeface="Roboto"/>
            </a:endParaRPr>
          </a:p>
          <a:p>
            <a:pPr marL="0" lvl="0" indent="0" algn="l" rtl="0">
              <a:lnSpc>
                <a:spcPct val="135714"/>
              </a:lnSpc>
              <a:spcBef>
                <a:spcPts val="800"/>
              </a:spcBef>
              <a:spcAft>
                <a:spcPts val="0"/>
              </a:spcAft>
              <a:buNone/>
            </a:pPr>
            <a:r>
              <a:rPr lang="en">
                <a:solidFill>
                  <a:srgbClr val="212121"/>
                </a:solidFill>
                <a:highlight>
                  <a:srgbClr val="FFFFFF"/>
                </a:highlight>
                <a:latin typeface="Roboto"/>
                <a:ea typeface="Roboto"/>
                <a:cs typeface="Roboto"/>
                <a:sym typeface="Roboto"/>
              </a:rPr>
              <a:t>Berapa persentase pelanggan yang menjawab dan tidak menjawab berdasarkan tingkat pendidikan?</a:t>
            </a:r>
            <a:endParaRPr>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35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 sz="1750">
                <a:solidFill>
                  <a:srgbClr val="212121"/>
                </a:solidFill>
                <a:highlight>
                  <a:srgbClr val="FFFFFF"/>
                </a:highlight>
                <a:latin typeface="Roboto"/>
                <a:ea typeface="Roboto"/>
                <a:cs typeface="Roboto"/>
                <a:sym typeface="Roboto"/>
              </a:rPr>
              <a:t>Rekomendasi</a:t>
            </a:r>
            <a:endParaRPr sz="1750">
              <a:solidFill>
                <a:srgbClr val="212121"/>
              </a:solidFill>
              <a:highlight>
                <a:srgbClr val="FFFFFF"/>
              </a:highlight>
              <a:latin typeface="Roboto"/>
              <a:ea typeface="Roboto"/>
              <a:cs typeface="Roboto"/>
              <a:sym typeface="Roboto"/>
            </a:endParaRPr>
          </a:p>
          <a:p>
            <a:pPr marL="457200" lvl="0" indent="-304800" algn="l" rtl="0">
              <a:lnSpc>
                <a:spcPct val="115000"/>
              </a:lnSpc>
              <a:spcBef>
                <a:spcPts val="900"/>
              </a:spcBef>
              <a:spcAft>
                <a:spcPts val="0"/>
              </a:spcAft>
              <a:buClr>
                <a:srgbClr val="212121"/>
              </a:buClr>
              <a:buSzPts val="1200"/>
              <a:buFont typeface="Roboto"/>
              <a:buAutoNum type="arabicPeriod"/>
            </a:pPr>
            <a:r>
              <a:rPr lang="en" sz="1350">
                <a:solidFill>
                  <a:srgbClr val="212121"/>
                </a:solidFill>
                <a:highlight>
                  <a:srgbClr val="FFFFFF"/>
                </a:highlight>
                <a:latin typeface="Roboto"/>
                <a:ea typeface="Roboto"/>
                <a:cs typeface="Roboto"/>
                <a:sym typeface="Roboto"/>
              </a:rPr>
              <a:t>Berdasarkan visualisasi Education piechart, terlihat bahwa nasabah yang paling banyak memberikan respon berasal dari nasabah yang berpendidikan PhD (20,78%), disusul Master (15,41%), sehingga tim marketing dapat memfokuskan kampanye pada nasabah yang berpendidikan "PhD".</a:t>
            </a:r>
            <a:endParaRPr>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75"/>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Thank You!</a:t>
            </a:r>
            <a:endParaRPr sz="4700"/>
          </a:p>
        </p:txBody>
      </p:sp>
      <p:cxnSp>
        <p:nvCxnSpPr>
          <p:cNvPr id="2504" name="Google Shape;2504;p75"/>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505" name="Google Shape;2505;p75"/>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pic>
        <p:nvPicPr>
          <p:cNvPr id="2160" name="Google Shape;2160;p37"/>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161" name="Google Shape;2161;p37"/>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162" name="Google Shape;2162;p37"/>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163" name="Google Shape;2163;p37"/>
          <p:cNvPicPr preferRelativeResize="0"/>
          <p:nvPr/>
        </p:nvPicPr>
        <p:blipFill>
          <a:blip r:embed="rId4">
            <a:alphaModFix/>
          </a:blip>
          <a:stretch>
            <a:fillRect/>
          </a:stretch>
        </p:blipFill>
        <p:spPr>
          <a:xfrm>
            <a:off x="640625" y="535288"/>
            <a:ext cx="2390800" cy="4072925"/>
          </a:xfrm>
          <a:prstGeom prst="rect">
            <a:avLst/>
          </a:prstGeom>
          <a:noFill/>
          <a:ln>
            <a:noFill/>
          </a:ln>
        </p:spPr>
      </p:pic>
      <p:sp>
        <p:nvSpPr>
          <p:cNvPr id="2164" name="Google Shape;2164;p37"/>
          <p:cNvSpPr txBox="1"/>
          <p:nvPr/>
        </p:nvSpPr>
        <p:spPr>
          <a:xfrm>
            <a:off x="2606975" y="1092875"/>
            <a:ext cx="6364800" cy="2597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100"/>
              </a:spcBef>
              <a:spcAft>
                <a:spcPts val="0"/>
              </a:spcAft>
              <a:buNone/>
            </a:pPr>
            <a:r>
              <a:rPr lang="en" sz="1050">
                <a:highlight>
                  <a:srgbClr val="FFFFFF"/>
                </a:highlight>
              </a:rPr>
              <a:t>Dataset terdiri dari </a:t>
            </a:r>
            <a:r>
              <a:rPr lang="en" sz="1050" b="1">
                <a:highlight>
                  <a:srgbClr val="FFFFFF"/>
                </a:highlight>
              </a:rPr>
              <a:t>29 columns</a:t>
            </a:r>
            <a:r>
              <a:rPr lang="en" sz="1050">
                <a:highlight>
                  <a:srgbClr val="FFFFFF"/>
                </a:highlight>
              </a:rPr>
              <a:t> dan </a:t>
            </a:r>
            <a:r>
              <a:rPr lang="en" sz="1050" b="1">
                <a:highlight>
                  <a:srgbClr val="FFFFFF"/>
                </a:highlight>
              </a:rPr>
              <a:t>2240 rows</a:t>
            </a:r>
            <a:r>
              <a:rPr lang="en" sz="1050">
                <a:highlight>
                  <a:srgbClr val="FFFFFF"/>
                </a:highlight>
              </a:rPr>
              <a:t> data</a:t>
            </a:r>
            <a:endParaRPr sz="1050">
              <a:highlight>
                <a:srgbClr val="FFFFFF"/>
              </a:highlight>
            </a:endParaRPr>
          </a:p>
          <a:p>
            <a:pPr marL="457200" lvl="0" indent="0" algn="l" rtl="0">
              <a:lnSpc>
                <a:spcPct val="115000"/>
              </a:lnSpc>
              <a:spcBef>
                <a:spcPts val="1100"/>
              </a:spcBef>
              <a:spcAft>
                <a:spcPts val="0"/>
              </a:spcAft>
              <a:buNone/>
            </a:pPr>
            <a:r>
              <a:rPr lang="en" sz="1050">
                <a:highlight>
                  <a:srgbClr val="FFFFFF"/>
                </a:highlight>
              </a:rPr>
              <a:t>Variasi tipe data yang ada pada dataset adalah </a:t>
            </a:r>
            <a:r>
              <a:rPr lang="en" sz="1050" b="1">
                <a:highlight>
                  <a:srgbClr val="FFFFFF"/>
                </a:highlight>
              </a:rPr>
              <a:t>int64, object, float64</a:t>
            </a:r>
            <a:endParaRPr sz="1050" b="1">
              <a:highlight>
                <a:srgbClr val="FFFFFF"/>
              </a:highlight>
            </a:endParaRPr>
          </a:p>
          <a:p>
            <a:pPr marL="457200" lvl="0" indent="0" algn="l" rtl="0">
              <a:lnSpc>
                <a:spcPct val="115000"/>
              </a:lnSpc>
              <a:spcBef>
                <a:spcPts val="1100"/>
              </a:spcBef>
              <a:spcAft>
                <a:spcPts val="0"/>
              </a:spcAft>
              <a:buNone/>
            </a:pPr>
            <a:r>
              <a:rPr lang="en" sz="1050">
                <a:highlight>
                  <a:srgbClr val="FFFFFF"/>
                </a:highlight>
              </a:rPr>
              <a:t>Pada kolom </a:t>
            </a:r>
            <a:r>
              <a:rPr lang="en" sz="1050" b="1">
                <a:highlight>
                  <a:srgbClr val="FFFFFF"/>
                </a:highlight>
              </a:rPr>
              <a:t>Income</a:t>
            </a:r>
            <a:r>
              <a:rPr lang="en" sz="1050">
                <a:highlight>
                  <a:srgbClr val="FFFFFF"/>
                </a:highlight>
              </a:rPr>
              <a:t> memiliki </a:t>
            </a:r>
            <a:r>
              <a:rPr lang="en" sz="1050" b="1">
                <a:highlight>
                  <a:srgbClr val="FFFFFF"/>
                </a:highlight>
              </a:rPr>
              <a:t>2216 rows nilai non-null</a:t>
            </a:r>
            <a:r>
              <a:rPr lang="en" sz="1050">
                <a:highlight>
                  <a:srgbClr val="FFFFFF"/>
                </a:highlight>
              </a:rPr>
              <a:t> dari keseluruhan </a:t>
            </a:r>
            <a:r>
              <a:rPr lang="en" sz="1050" b="1">
                <a:highlight>
                  <a:srgbClr val="FFFFFF"/>
                </a:highlight>
              </a:rPr>
              <a:t>2240 rows</a:t>
            </a:r>
            <a:r>
              <a:rPr lang="en" sz="1050">
                <a:highlight>
                  <a:srgbClr val="FFFFFF"/>
                </a:highlight>
              </a:rPr>
              <a:t> yang berarti terdapat </a:t>
            </a:r>
            <a:r>
              <a:rPr lang="en" sz="1050" b="1">
                <a:highlight>
                  <a:srgbClr val="FFFFFF"/>
                </a:highlight>
              </a:rPr>
              <a:t>24 nilai null / missing values</a:t>
            </a:r>
            <a:r>
              <a:rPr lang="en" sz="1050">
                <a:highlight>
                  <a:srgbClr val="FFFFFF"/>
                </a:highlight>
              </a:rPr>
              <a:t> sedangkan untuk kolom lainya jumlah rows non-null sama dengan keseluruhan rows data yang ada</a:t>
            </a:r>
            <a:endParaRPr sz="1050">
              <a:highlight>
                <a:srgbClr val="FFFFFF"/>
              </a:highlight>
            </a:endParaRPr>
          </a:p>
          <a:p>
            <a:pPr marL="457200" lvl="0" indent="0" algn="l" rtl="0">
              <a:lnSpc>
                <a:spcPct val="115000"/>
              </a:lnSpc>
              <a:spcBef>
                <a:spcPts val="1100"/>
              </a:spcBef>
              <a:spcAft>
                <a:spcPts val="0"/>
              </a:spcAft>
              <a:buNone/>
            </a:pPr>
            <a:r>
              <a:rPr lang="en" sz="1050">
                <a:highlight>
                  <a:srgbClr val="FFFFFF"/>
                </a:highlight>
              </a:rPr>
              <a:t>Type data keseluruhan sudah tidak mengalami masalah hanya sebaiknya pada data ID digunakan type string saja karena ID merupakan identitas unik pelanggan yang tentunya tidak relevan untuk dilakukan aritmatika, kemudian untuk data Dt_customer yang isinya berkaitan dengan waktu dan tanggal ada baiknya dijadikan ke tipe Datetime saja</a:t>
            </a:r>
            <a:endParaRPr sz="1050">
              <a:highlight>
                <a:srgbClr val="FFFFFF"/>
              </a:highlight>
            </a:endParaRPr>
          </a:p>
          <a:p>
            <a:pPr marL="0" lvl="0" indent="0" algn="l" rtl="0">
              <a:spcBef>
                <a:spcPts val="5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pic>
        <p:nvPicPr>
          <p:cNvPr id="2169" name="Google Shape;2169;p38"/>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170" name="Google Shape;2170;p38"/>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171" name="Google Shape;2171;p38"/>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172" name="Google Shape;2172;p38"/>
          <p:cNvPicPr preferRelativeResize="0"/>
          <p:nvPr/>
        </p:nvPicPr>
        <p:blipFill>
          <a:blip r:embed="rId4">
            <a:alphaModFix/>
          </a:blip>
          <a:stretch>
            <a:fillRect/>
          </a:stretch>
        </p:blipFill>
        <p:spPr>
          <a:xfrm>
            <a:off x="2213725" y="191875"/>
            <a:ext cx="3800475" cy="2095500"/>
          </a:xfrm>
          <a:prstGeom prst="rect">
            <a:avLst/>
          </a:prstGeom>
          <a:noFill/>
          <a:ln>
            <a:noFill/>
          </a:ln>
        </p:spPr>
      </p:pic>
      <p:sp>
        <p:nvSpPr>
          <p:cNvPr id="2173" name="Google Shape;2173;p38"/>
          <p:cNvSpPr txBox="1"/>
          <p:nvPr/>
        </p:nvSpPr>
        <p:spPr>
          <a:xfrm>
            <a:off x="564600" y="2169175"/>
            <a:ext cx="8579400" cy="3053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50" b="1">
                <a:highlight>
                  <a:srgbClr val="FFFFFF"/>
                </a:highlight>
              </a:rPr>
              <a:t>Year_Birth</a:t>
            </a:r>
            <a:endParaRPr sz="1050" b="1">
              <a:highlight>
                <a:srgbClr val="FFFFFF"/>
              </a:highlight>
            </a:endParaRPr>
          </a:p>
          <a:p>
            <a:pPr marL="0" lvl="0" indent="0" algn="l" rtl="0">
              <a:lnSpc>
                <a:spcPct val="150000"/>
              </a:lnSpc>
              <a:spcBef>
                <a:spcPts val="100"/>
              </a:spcBef>
              <a:spcAft>
                <a:spcPts val="0"/>
              </a:spcAft>
              <a:buNone/>
            </a:pPr>
            <a:r>
              <a:rPr lang="en" sz="1050">
                <a:highlight>
                  <a:srgbClr val="FFFFFF"/>
                </a:highlight>
              </a:rPr>
              <a:t>Tahun kelahiran tertua (min) yaitu </a:t>
            </a:r>
            <a:r>
              <a:rPr lang="en" sz="1050" b="1">
                <a:highlight>
                  <a:srgbClr val="FFFFFF"/>
                </a:highlight>
              </a:rPr>
              <a:t>1893</a:t>
            </a:r>
            <a:r>
              <a:rPr lang="en" sz="1050">
                <a:highlight>
                  <a:srgbClr val="FFFFFF"/>
                </a:highlight>
              </a:rPr>
              <a:t>, hal ini agak janggal saja karena jika dibandingkan dengan kelahiran termuda yang ada pada data terdapat selisih yang hampir 100 tahun, perlu dikonfirmasi apakah data ini benar atau terjadi kesalahan input</a:t>
            </a:r>
            <a:endParaRPr sz="1050">
              <a:highlight>
                <a:srgbClr val="FFFFFF"/>
              </a:highlight>
            </a:endParaRPr>
          </a:p>
          <a:p>
            <a:pPr marL="0" lvl="0" indent="0" algn="l" rtl="0">
              <a:lnSpc>
                <a:spcPct val="150000"/>
              </a:lnSpc>
              <a:spcBef>
                <a:spcPts val="100"/>
              </a:spcBef>
              <a:spcAft>
                <a:spcPts val="0"/>
              </a:spcAft>
              <a:buNone/>
            </a:pPr>
            <a:r>
              <a:rPr lang="en" sz="1050" b="1">
                <a:highlight>
                  <a:srgbClr val="FFFFFF"/>
                </a:highlight>
              </a:rPr>
              <a:t>Income</a:t>
            </a:r>
            <a:endParaRPr sz="1050" b="1">
              <a:highlight>
                <a:srgbClr val="FFFFFF"/>
              </a:highlight>
            </a:endParaRPr>
          </a:p>
          <a:p>
            <a:pPr marL="0" lvl="0" indent="0" algn="l" rtl="0">
              <a:lnSpc>
                <a:spcPct val="150000"/>
              </a:lnSpc>
              <a:spcBef>
                <a:spcPts val="100"/>
              </a:spcBef>
              <a:spcAft>
                <a:spcPts val="0"/>
              </a:spcAft>
              <a:buNone/>
            </a:pPr>
            <a:r>
              <a:rPr lang="en" sz="1050">
                <a:highlight>
                  <a:srgbClr val="FFFFFF"/>
                </a:highlight>
              </a:rPr>
              <a:t>Nilai rata-rata nya adalah 52247.25 dan Nilai tengah(Median) nya adalah 51381.50,nilai rata-rata lebih besar dari pada median maka dari kedua nilai tersebut secara tidak langsung dapat dikatakan bahwa ada kemencengan distribusi data</a:t>
            </a:r>
            <a:endParaRPr sz="1050">
              <a:highlight>
                <a:srgbClr val="FFFFFF"/>
              </a:highlight>
            </a:endParaRPr>
          </a:p>
          <a:p>
            <a:pPr marL="0" lvl="0" indent="0" algn="l" rtl="0">
              <a:lnSpc>
                <a:spcPct val="150000"/>
              </a:lnSpc>
              <a:spcBef>
                <a:spcPts val="100"/>
              </a:spcBef>
              <a:spcAft>
                <a:spcPts val="0"/>
              </a:spcAft>
              <a:buNone/>
            </a:pPr>
            <a:r>
              <a:rPr lang="en" sz="1050" b="1">
                <a:highlight>
                  <a:srgbClr val="FFFFFF"/>
                </a:highlight>
              </a:rPr>
              <a:t>Kidhome dan Teenhome</a:t>
            </a:r>
            <a:endParaRPr sz="1050" b="1">
              <a:highlight>
                <a:srgbClr val="FFFFFF"/>
              </a:highlight>
            </a:endParaRPr>
          </a:p>
          <a:p>
            <a:pPr marL="0" lvl="0" indent="0" algn="l" rtl="0">
              <a:lnSpc>
                <a:spcPct val="150000"/>
              </a:lnSpc>
              <a:spcBef>
                <a:spcPts val="100"/>
              </a:spcBef>
              <a:spcAft>
                <a:spcPts val="0"/>
              </a:spcAft>
              <a:buNone/>
            </a:pPr>
            <a:r>
              <a:rPr lang="en" sz="1050">
                <a:highlight>
                  <a:srgbClr val="FFFFFF"/>
                </a:highlight>
              </a:rPr>
              <a:t>Dari data ini tidak menunjukan keanehan</a:t>
            </a:r>
            <a:endParaRPr sz="1050">
              <a:highlight>
                <a:srgbClr val="FFFFFF"/>
              </a:highlight>
            </a:endParaRPr>
          </a:p>
          <a:p>
            <a:pPr marL="0" lvl="0" indent="0" algn="l" rtl="0">
              <a:lnSpc>
                <a:spcPct val="150000"/>
              </a:lnSpc>
              <a:spcBef>
                <a:spcPts val="100"/>
              </a:spcBef>
              <a:spcAft>
                <a:spcPts val="0"/>
              </a:spcAft>
              <a:buNone/>
            </a:pPr>
            <a:r>
              <a:rPr lang="en" sz="1050" b="1">
                <a:highlight>
                  <a:srgbClr val="FFFFFF"/>
                </a:highlight>
              </a:rPr>
              <a:t>Recency</a:t>
            </a:r>
            <a:endParaRPr sz="1050" b="1">
              <a:highlight>
                <a:srgbClr val="FFFFFF"/>
              </a:highlight>
            </a:endParaRPr>
          </a:p>
          <a:p>
            <a:pPr marL="0" lvl="0" indent="0" algn="l" rtl="0">
              <a:lnSpc>
                <a:spcPct val="150000"/>
              </a:lnSpc>
              <a:spcBef>
                <a:spcPts val="100"/>
              </a:spcBef>
              <a:spcAft>
                <a:spcPts val="0"/>
              </a:spcAft>
              <a:buNone/>
            </a:pPr>
            <a:r>
              <a:rPr lang="en" sz="1050">
                <a:highlight>
                  <a:srgbClr val="FFFFFF"/>
                </a:highlight>
              </a:rPr>
              <a:t>Nilai rata-rata dan median data ini hampir sama sehingga dapat dikatakan kemungkinan besar datanya berdistribusi normal</a:t>
            </a:r>
            <a:endParaRPr sz="1050">
              <a:highlight>
                <a:srgbClr val="FFFFFF"/>
              </a:highlight>
            </a:endParaRPr>
          </a:p>
          <a:p>
            <a:pPr marL="0" lvl="0" indent="0" algn="l" rtl="0">
              <a:spcBef>
                <a:spcPts val="1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pic>
        <p:nvPicPr>
          <p:cNvPr id="2178" name="Google Shape;2178;p39"/>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179" name="Google Shape;2179;p39"/>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180" name="Google Shape;2180;p39"/>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181" name="Google Shape;2181;p39"/>
          <p:cNvPicPr preferRelativeResize="0"/>
          <p:nvPr/>
        </p:nvPicPr>
        <p:blipFill>
          <a:blip r:embed="rId4">
            <a:alphaModFix/>
          </a:blip>
          <a:stretch>
            <a:fillRect/>
          </a:stretch>
        </p:blipFill>
        <p:spPr>
          <a:xfrm>
            <a:off x="1375425" y="318925"/>
            <a:ext cx="5286375" cy="2047875"/>
          </a:xfrm>
          <a:prstGeom prst="rect">
            <a:avLst/>
          </a:prstGeom>
          <a:noFill/>
          <a:ln>
            <a:noFill/>
          </a:ln>
        </p:spPr>
      </p:pic>
      <p:sp>
        <p:nvSpPr>
          <p:cNvPr id="2182" name="Google Shape;2182;p39"/>
          <p:cNvSpPr txBox="1"/>
          <p:nvPr/>
        </p:nvSpPr>
        <p:spPr>
          <a:xfrm>
            <a:off x="686450" y="2366800"/>
            <a:ext cx="7761900" cy="265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highlight>
                  <a:srgbClr val="FFFFFF"/>
                </a:highlight>
              </a:rPr>
              <a:t>data produk bulanan pelanggan</a:t>
            </a:r>
            <a:endParaRPr sz="1050" b="1">
              <a:highlight>
                <a:srgbClr val="FFFFFF"/>
              </a:highlight>
            </a:endParaRPr>
          </a:p>
          <a:p>
            <a:pPr marL="457200" lvl="0" indent="-295275" algn="l" rtl="0">
              <a:lnSpc>
                <a:spcPct val="150000"/>
              </a:lnSpc>
              <a:spcBef>
                <a:spcPts val="1100"/>
              </a:spcBef>
              <a:spcAft>
                <a:spcPts val="0"/>
              </a:spcAft>
              <a:buSzPts val="1050"/>
              <a:buAutoNum type="arabicPeriod"/>
            </a:pPr>
            <a:r>
              <a:rPr lang="en" sz="1050">
                <a:highlight>
                  <a:srgbClr val="FFFFFF"/>
                </a:highlight>
              </a:rPr>
              <a:t>MntWines, memiliki nilai mean = 303.94 dan median = 173.5</a:t>
            </a:r>
            <a:endParaRPr sz="1050">
              <a:highlight>
                <a:srgbClr val="FFFFFF"/>
              </a:highlight>
            </a:endParaRPr>
          </a:p>
          <a:p>
            <a:pPr marL="457200" lvl="0" indent="-295275" algn="l" rtl="0">
              <a:lnSpc>
                <a:spcPct val="150000"/>
              </a:lnSpc>
              <a:spcBef>
                <a:spcPts val="0"/>
              </a:spcBef>
              <a:spcAft>
                <a:spcPts val="0"/>
              </a:spcAft>
              <a:buSzPts val="1050"/>
              <a:buAutoNum type="arabicPeriod"/>
            </a:pPr>
            <a:r>
              <a:rPr lang="en" sz="1050">
                <a:highlight>
                  <a:srgbClr val="FFFFFF"/>
                </a:highlight>
              </a:rPr>
              <a:t>MntFruits, memiliki nilai mean = 26.30 dan median = 8.00</a:t>
            </a:r>
            <a:endParaRPr sz="1050">
              <a:highlight>
                <a:srgbClr val="FFFFFF"/>
              </a:highlight>
            </a:endParaRPr>
          </a:p>
          <a:p>
            <a:pPr marL="457200" lvl="0" indent="-295275" algn="l" rtl="0">
              <a:lnSpc>
                <a:spcPct val="150000"/>
              </a:lnSpc>
              <a:spcBef>
                <a:spcPts val="0"/>
              </a:spcBef>
              <a:spcAft>
                <a:spcPts val="0"/>
              </a:spcAft>
              <a:buSzPts val="1050"/>
              <a:buAutoNum type="arabicPeriod"/>
            </a:pPr>
            <a:r>
              <a:rPr lang="en" sz="1050">
                <a:highlight>
                  <a:srgbClr val="FFFFFF"/>
                </a:highlight>
              </a:rPr>
              <a:t>MntMeatProducts, memiliki nilai mean = 166.95 dan median = 67.00</a:t>
            </a:r>
            <a:endParaRPr sz="1050">
              <a:highlight>
                <a:srgbClr val="FFFFFF"/>
              </a:highlight>
            </a:endParaRPr>
          </a:p>
          <a:p>
            <a:pPr marL="457200" lvl="0" indent="-295275" algn="l" rtl="0">
              <a:lnSpc>
                <a:spcPct val="150000"/>
              </a:lnSpc>
              <a:spcBef>
                <a:spcPts val="0"/>
              </a:spcBef>
              <a:spcAft>
                <a:spcPts val="0"/>
              </a:spcAft>
              <a:buSzPts val="1050"/>
              <a:buAutoNum type="arabicPeriod"/>
            </a:pPr>
            <a:r>
              <a:rPr lang="en" sz="1050">
                <a:highlight>
                  <a:srgbClr val="FFFFFF"/>
                </a:highlight>
              </a:rPr>
              <a:t>MntFishProducts, memiliki nilai mean = 37.53 dan median = 12.00</a:t>
            </a:r>
            <a:endParaRPr sz="1050">
              <a:highlight>
                <a:srgbClr val="FFFFFF"/>
              </a:highlight>
            </a:endParaRPr>
          </a:p>
          <a:p>
            <a:pPr marL="457200" lvl="0" indent="-295275" algn="l" rtl="0">
              <a:lnSpc>
                <a:spcPct val="150000"/>
              </a:lnSpc>
              <a:spcBef>
                <a:spcPts val="0"/>
              </a:spcBef>
              <a:spcAft>
                <a:spcPts val="0"/>
              </a:spcAft>
              <a:buSzPts val="1050"/>
              <a:buAutoNum type="arabicPeriod"/>
            </a:pPr>
            <a:r>
              <a:rPr lang="en" sz="1050">
                <a:highlight>
                  <a:srgbClr val="FFFFFF"/>
                </a:highlight>
              </a:rPr>
              <a:t>MntSweetProducts, memiliki nilai mean = 27.06 dan median = 8.00</a:t>
            </a:r>
            <a:endParaRPr sz="1050">
              <a:highlight>
                <a:srgbClr val="FFFFFF"/>
              </a:highlight>
            </a:endParaRPr>
          </a:p>
          <a:p>
            <a:pPr marL="457200" lvl="0" indent="-295275" algn="l" rtl="0">
              <a:lnSpc>
                <a:spcPct val="150000"/>
              </a:lnSpc>
              <a:spcBef>
                <a:spcPts val="0"/>
              </a:spcBef>
              <a:spcAft>
                <a:spcPts val="0"/>
              </a:spcAft>
              <a:buSzPts val="1050"/>
              <a:buAutoNum type="arabicPeriod"/>
            </a:pPr>
            <a:r>
              <a:rPr lang="en" sz="1050">
                <a:highlight>
                  <a:srgbClr val="FFFFFF"/>
                </a:highlight>
              </a:rPr>
              <a:t>MntGoldProds, memiliki nilai mean = 44.02 dan median = 24.00</a:t>
            </a:r>
            <a:endParaRPr sz="1050">
              <a:highlight>
                <a:srgbClr val="FFFFFF"/>
              </a:highlight>
            </a:endParaRPr>
          </a:p>
          <a:p>
            <a:pPr marL="0" lvl="0" indent="0" algn="l" rtl="0">
              <a:lnSpc>
                <a:spcPct val="150000"/>
              </a:lnSpc>
              <a:spcBef>
                <a:spcPts val="1100"/>
              </a:spcBef>
              <a:spcAft>
                <a:spcPts val="0"/>
              </a:spcAft>
              <a:buNone/>
            </a:pPr>
            <a:r>
              <a:rPr lang="en" sz="1050">
                <a:highlight>
                  <a:srgbClr val="FFFFFF"/>
                </a:highlight>
              </a:rPr>
              <a:t>karena terdapat perbedaan nilai yang lumayan signifikan dari kedua nilai tersebut secara tidak langsung dapat dikatakan bahwa ada kemencengan distribusi data</a:t>
            </a:r>
            <a:endParaRPr sz="1050">
              <a:highlight>
                <a:srgbClr val="FFFFFF"/>
              </a:highlight>
            </a:endParaRPr>
          </a:p>
          <a:p>
            <a:pPr marL="0" lvl="0" indent="0" algn="l" rtl="0">
              <a:spcBef>
                <a:spcPts val="11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pic>
        <p:nvPicPr>
          <p:cNvPr id="2187" name="Google Shape;2187;p40"/>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188" name="Google Shape;2188;p40"/>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189" name="Google Shape;2189;p40"/>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190" name="Google Shape;2190;p40"/>
          <p:cNvPicPr preferRelativeResize="0"/>
          <p:nvPr/>
        </p:nvPicPr>
        <p:blipFill>
          <a:blip r:embed="rId4">
            <a:alphaModFix/>
          </a:blip>
          <a:stretch>
            <a:fillRect/>
          </a:stretch>
        </p:blipFill>
        <p:spPr>
          <a:xfrm>
            <a:off x="1001025" y="523075"/>
            <a:ext cx="5715000" cy="2047875"/>
          </a:xfrm>
          <a:prstGeom prst="rect">
            <a:avLst/>
          </a:prstGeom>
          <a:noFill/>
          <a:ln>
            <a:noFill/>
          </a:ln>
        </p:spPr>
      </p:pic>
      <p:sp>
        <p:nvSpPr>
          <p:cNvPr id="2191" name="Google Shape;2191;p40"/>
          <p:cNvSpPr txBox="1"/>
          <p:nvPr/>
        </p:nvSpPr>
        <p:spPr>
          <a:xfrm>
            <a:off x="744100" y="2813125"/>
            <a:ext cx="7968900" cy="183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highlight>
                  <a:srgbClr val="FFFFFF"/>
                </a:highlight>
              </a:rPr>
              <a:t>Data frekuensi pembelian</a:t>
            </a:r>
            <a:endParaRPr sz="1050" b="1">
              <a:highlight>
                <a:srgbClr val="FFFFFF"/>
              </a:highlight>
            </a:endParaRPr>
          </a:p>
          <a:p>
            <a:pPr marL="457200" lvl="0" indent="-295275" algn="l" rtl="0">
              <a:lnSpc>
                <a:spcPct val="115000"/>
              </a:lnSpc>
              <a:spcBef>
                <a:spcPts val="1100"/>
              </a:spcBef>
              <a:spcAft>
                <a:spcPts val="0"/>
              </a:spcAft>
              <a:buSzPts val="1050"/>
              <a:buAutoNum type="arabicPeriod"/>
            </a:pPr>
            <a:r>
              <a:rPr lang="en" sz="1050">
                <a:highlight>
                  <a:srgbClr val="FFFFFF"/>
                </a:highlight>
              </a:rPr>
              <a:t>NumDealsPurchases memiliki nilai mean = 2.33 dan median = 2.00</a:t>
            </a:r>
            <a:endParaRPr sz="1050">
              <a:highlight>
                <a:srgbClr val="FFFFFF"/>
              </a:highlight>
            </a:endParaRPr>
          </a:p>
          <a:p>
            <a:pPr marL="457200" lvl="0" indent="-295275" algn="l" rtl="0">
              <a:lnSpc>
                <a:spcPct val="115000"/>
              </a:lnSpc>
              <a:spcBef>
                <a:spcPts val="0"/>
              </a:spcBef>
              <a:spcAft>
                <a:spcPts val="0"/>
              </a:spcAft>
              <a:buSzPts val="1050"/>
              <a:buAutoNum type="arabicPeriod"/>
            </a:pPr>
            <a:r>
              <a:rPr lang="en" sz="1050">
                <a:highlight>
                  <a:srgbClr val="FFFFFF"/>
                </a:highlight>
              </a:rPr>
              <a:t>NumWebPurchases memiliki nilai mean = 4.08 dan median = 4.0</a:t>
            </a:r>
            <a:endParaRPr sz="1050">
              <a:highlight>
                <a:srgbClr val="FFFFFF"/>
              </a:highlight>
            </a:endParaRPr>
          </a:p>
          <a:p>
            <a:pPr marL="457200" lvl="0" indent="-295275" algn="l" rtl="0">
              <a:lnSpc>
                <a:spcPct val="115000"/>
              </a:lnSpc>
              <a:spcBef>
                <a:spcPts val="0"/>
              </a:spcBef>
              <a:spcAft>
                <a:spcPts val="0"/>
              </a:spcAft>
              <a:buSzPts val="1050"/>
              <a:buAutoNum type="arabicPeriod"/>
            </a:pPr>
            <a:r>
              <a:rPr lang="en" sz="1050">
                <a:highlight>
                  <a:srgbClr val="FFFFFF"/>
                </a:highlight>
              </a:rPr>
              <a:t>NumCatalogPurchases memiliki nilai mean = 2.66 dan median = 2.00</a:t>
            </a:r>
            <a:endParaRPr sz="1050">
              <a:highlight>
                <a:srgbClr val="FFFFFF"/>
              </a:highlight>
            </a:endParaRPr>
          </a:p>
          <a:p>
            <a:pPr marL="457200" lvl="0" indent="-295275" algn="l" rtl="0">
              <a:lnSpc>
                <a:spcPct val="115000"/>
              </a:lnSpc>
              <a:spcBef>
                <a:spcPts val="0"/>
              </a:spcBef>
              <a:spcAft>
                <a:spcPts val="0"/>
              </a:spcAft>
              <a:buSzPts val="1050"/>
              <a:buAutoNum type="arabicPeriod"/>
            </a:pPr>
            <a:r>
              <a:rPr lang="en" sz="1050">
                <a:highlight>
                  <a:srgbClr val="FFFFFF"/>
                </a:highlight>
              </a:rPr>
              <a:t>NumStorePurchases memiliki nilai mean = 5.79 dan median = 5.00</a:t>
            </a:r>
            <a:endParaRPr sz="1050">
              <a:highlight>
                <a:srgbClr val="FFFFFF"/>
              </a:highlight>
            </a:endParaRPr>
          </a:p>
          <a:p>
            <a:pPr marL="457200" lvl="0" indent="-295275" algn="l" rtl="0">
              <a:lnSpc>
                <a:spcPct val="115000"/>
              </a:lnSpc>
              <a:spcBef>
                <a:spcPts val="0"/>
              </a:spcBef>
              <a:spcAft>
                <a:spcPts val="0"/>
              </a:spcAft>
              <a:buSzPts val="1050"/>
              <a:buAutoNum type="arabicPeriod"/>
            </a:pPr>
            <a:r>
              <a:rPr lang="en" sz="1050">
                <a:highlight>
                  <a:srgbClr val="FFFFFF"/>
                </a:highlight>
              </a:rPr>
              <a:t>NumWebVisitsMont nilai mean = 5.32 dan median = 6.00</a:t>
            </a:r>
            <a:endParaRPr sz="1050">
              <a:highlight>
                <a:srgbClr val="FFFFFF"/>
              </a:highlight>
            </a:endParaRPr>
          </a:p>
          <a:p>
            <a:pPr marL="0" lvl="0" indent="0" algn="l" rtl="0">
              <a:lnSpc>
                <a:spcPct val="115000"/>
              </a:lnSpc>
              <a:spcBef>
                <a:spcPts val="1100"/>
              </a:spcBef>
              <a:spcAft>
                <a:spcPts val="0"/>
              </a:spcAft>
              <a:buNone/>
            </a:pPr>
            <a:r>
              <a:rPr lang="en" sz="1050">
                <a:highlight>
                  <a:srgbClr val="FFFFFF"/>
                </a:highlight>
              </a:rPr>
              <a:t>karena terdapat perbedaan nilai yang relatif tidak besar dari kedua nilai tersebut secara tidak langsung dapat dikatakan bahwa distribusi data mendekati normal</a:t>
            </a:r>
            <a:endParaRPr sz="1050">
              <a:highlight>
                <a:srgbClr val="FFFFFF"/>
              </a:highlight>
            </a:endParaRPr>
          </a:p>
          <a:p>
            <a:pPr marL="0" lvl="0" indent="0" algn="l" rtl="0">
              <a:spcBef>
                <a:spcPts val="11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5"/>
        <p:cNvGrpSpPr/>
        <p:nvPr/>
      </p:nvGrpSpPr>
      <p:grpSpPr>
        <a:xfrm>
          <a:off x="0" y="0"/>
          <a:ext cx="0" cy="0"/>
          <a:chOff x="0" y="0"/>
          <a:chExt cx="0" cy="0"/>
        </a:xfrm>
      </p:grpSpPr>
      <p:pic>
        <p:nvPicPr>
          <p:cNvPr id="2196" name="Google Shape;2196;p41"/>
          <p:cNvPicPr preferRelativeResize="0"/>
          <p:nvPr/>
        </p:nvPicPr>
        <p:blipFill rotWithShape="1">
          <a:blip r:embed="rId3">
            <a:alphaModFix/>
          </a:blip>
          <a:srcRect l="5798" t="38342" r="2601" b="35619"/>
          <a:stretch/>
        </p:blipFill>
        <p:spPr>
          <a:xfrm>
            <a:off x="0" y="0"/>
            <a:ext cx="1375426" cy="391350"/>
          </a:xfrm>
          <a:prstGeom prst="rect">
            <a:avLst/>
          </a:prstGeom>
          <a:noFill/>
          <a:ln>
            <a:noFill/>
          </a:ln>
        </p:spPr>
      </p:pic>
      <p:cxnSp>
        <p:nvCxnSpPr>
          <p:cNvPr id="2197" name="Google Shape;2197;p41"/>
          <p:cNvCxnSpPr/>
          <p:nvPr/>
        </p:nvCxnSpPr>
        <p:spPr>
          <a:xfrm rot="10800000" flipH="1">
            <a:off x="3184500" y="4887100"/>
            <a:ext cx="2784300" cy="8100"/>
          </a:xfrm>
          <a:prstGeom prst="straightConnector1">
            <a:avLst/>
          </a:prstGeom>
          <a:noFill/>
          <a:ln w="9525" cap="flat" cmpd="sng">
            <a:solidFill>
              <a:schemeClr val="dk2"/>
            </a:solidFill>
            <a:prstDash val="solid"/>
            <a:round/>
            <a:headEnd type="none" w="med" len="med"/>
            <a:tailEnd type="none" w="med" len="med"/>
          </a:ln>
        </p:spPr>
      </p:cxnSp>
      <p:sp>
        <p:nvSpPr>
          <p:cNvPr id="2198" name="Google Shape;2198;p41"/>
          <p:cNvSpPr txBox="1"/>
          <p:nvPr/>
        </p:nvSpPr>
        <p:spPr>
          <a:xfrm>
            <a:off x="3879650" y="4828725"/>
            <a:ext cx="13755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Fjalla One"/>
                <a:ea typeface="Fjalla One"/>
                <a:cs typeface="Fjalla One"/>
                <a:sym typeface="Fjalla One"/>
              </a:rPr>
              <a:t>© Marketectives 2023</a:t>
            </a:r>
            <a:endParaRPr sz="900">
              <a:solidFill>
                <a:schemeClr val="dk2"/>
              </a:solidFill>
              <a:latin typeface="Fjalla One"/>
              <a:ea typeface="Fjalla One"/>
              <a:cs typeface="Fjalla One"/>
              <a:sym typeface="Fjalla One"/>
            </a:endParaRPr>
          </a:p>
        </p:txBody>
      </p:sp>
      <p:pic>
        <p:nvPicPr>
          <p:cNvPr id="2199" name="Google Shape;2199;p41"/>
          <p:cNvPicPr preferRelativeResize="0"/>
          <p:nvPr/>
        </p:nvPicPr>
        <p:blipFill>
          <a:blip r:embed="rId4">
            <a:alphaModFix/>
          </a:blip>
          <a:stretch>
            <a:fillRect/>
          </a:stretch>
        </p:blipFill>
        <p:spPr>
          <a:xfrm>
            <a:off x="3184500" y="574800"/>
            <a:ext cx="1781175" cy="2105025"/>
          </a:xfrm>
          <a:prstGeom prst="rect">
            <a:avLst/>
          </a:prstGeom>
          <a:noFill/>
          <a:ln>
            <a:noFill/>
          </a:ln>
        </p:spPr>
      </p:pic>
      <p:sp>
        <p:nvSpPr>
          <p:cNvPr id="2200" name="Google Shape;2200;p41"/>
          <p:cNvSpPr txBox="1"/>
          <p:nvPr/>
        </p:nvSpPr>
        <p:spPr>
          <a:xfrm>
            <a:off x="1552350" y="2883950"/>
            <a:ext cx="5442600" cy="6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highlight>
                  <a:srgbClr val="FFFFFF"/>
                </a:highlight>
              </a:rPr>
              <a:t>untuk nilai Z_CostContact dan Z_Revenue dengan standar deviasi adalah 0 dan nilai lainya yang sama menunjukan bahwa data ini memiliki 1 nilai yang sama pada setiap row nya</a:t>
            </a:r>
            <a:endParaRPr/>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2983</Words>
  <Application>Microsoft Office PowerPoint</Application>
  <PresentationFormat>On-screen Show (16:9)</PresentationFormat>
  <Paragraphs>295</Paragraphs>
  <Slides>43</Slides>
  <Notes>43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Fjalla One</vt:lpstr>
      <vt:lpstr>Roboto Condensed Light</vt:lpstr>
      <vt:lpstr>Courier New</vt:lpstr>
      <vt:lpstr>Barlow Semi Condensed Medium</vt:lpstr>
      <vt:lpstr>Arial</vt:lpstr>
      <vt:lpstr>Roboto</vt:lpstr>
      <vt:lpstr>Barlow Semi Condensed</vt:lpstr>
      <vt:lpstr>Technology Consulting by Slidesgo</vt:lpstr>
      <vt:lpstr>STAGE 1</vt:lpstr>
      <vt:lpstr>PowerPoint Presentation</vt:lpstr>
      <vt:lpstr>Table of Contents</vt:lpstr>
      <vt:lpstr>01</vt:lpstr>
      <vt:lpstr>PowerPoint Presentation</vt:lpstr>
      <vt:lpstr>PowerPoint Presentation</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lpstr>PowerPoint Presentation</vt:lpstr>
      <vt:lpstr>PowerPoint Presentation</vt:lpstr>
      <vt:lpstr>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Business Insight 4 </vt:lpstr>
      <vt:lpstr>PowerPoint Presentation</vt:lpstr>
      <vt:lpstr>Business Insight 4 </vt:lpstr>
      <vt:lpstr>Business Insight 4 </vt:lpstr>
      <vt:lpstr>PowerPoint Presentation</vt:lpstr>
      <vt:lpstr>PowerPoint Presentation</vt:lpstr>
      <vt:lpstr>PowerPoint Presentation</vt:lpstr>
      <vt:lpstr>Business Insight 1 </vt:lpstr>
      <vt:lpstr>PowerPoint Presentation</vt:lpstr>
      <vt:lpstr>Business Insight 1 </vt:lpstr>
      <vt:lpstr>PowerPoint Presentation</vt:lpstr>
      <vt:lpstr>Business Insight 1 </vt:lpstr>
      <vt:lpstr>PowerPoint Presentation</vt:lpstr>
      <vt:lpstr>Business Insight 2 </vt:lpstr>
      <vt:lpstr>PowerPoint Presentation</vt:lpstr>
      <vt:lpstr>Business Insight 2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1</dc:title>
  <cp:lastModifiedBy>Candraditya Putra</cp:lastModifiedBy>
  <cp:revision>1</cp:revision>
  <dcterms:modified xsi:type="dcterms:W3CDTF">2023-12-03T13:51:55Z</dcterms:modified>
</cp:coreProperties>
</file>